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89"/>
  </p:notesMasterIdLst>
  <p:sldIdLst>
    <p:sldId id="1245" r:id="rId2"/>
    <p:sldId id="1307" r:id="rId3"/>
    <p:sldId id="1402" r:id="rId4"/>
    <p:sldId id="1401" r:id="rId5"/>
    <p:sldId id="1379" r:id="rId6"/>
    <p:sldId id="1381" r:id="rId7"/>
    <p:sldId id="1383" r:id="rId8"/>
    <p:sldId id="1384" r:id="rId9"/>
    <p:sldId id="1385" r:id="rId10"/>
    <p:sldId id="1380" r:id="rId11"/>
    <p:sldId id="1316" r:id="rId12"/>
    <p:sldId id="1332" r:id="rId13"/>
    <p:sldId id="1333" r:id="rId14"/>
    <p:sldId id="1317" r:id="rId15"/>
    <p:sldId id="1375" r:id="rId16"/>
    <p:sldId id="1346" r:id="rId17"/>
    <p:sldId id="1361" r:id="rId18"/>
    <p:sldId id="1318" r:id="rId19"/>
    <p:sldId id="1326" r:id="rId20"/>
    <p:sldId id="1382" r:id="rId21"/>
    <p:sldId id="1343" r:id="rId22"/>
    <p:sldId id="1347" r:id="rId23"/>
    <p:sldId id="1348" r:id="rId24"/>
    <p:sldId id="1319" r:id="rId25"/>
    <p:sldId id="1329" r:id="rId26"/>
    <p:sldId id="1342" r:id="rId27"/>
    <p:sldId id="1337" r:id="rId28"/>
    <p:sldId id="1338" r:id="rId29"/>
    <p:sldId id="1339" r:id="rId30"/>
    <p:sldId id="1340" r:id="rId31"/>
    <p:sldId id="1341" r:id="rId32"/>
    <p:sldId id="1336" r:id="rId33"/>
    <p:sldId id="1330" r:id="rId34"/>
    <p:sldId id="1349" r:id="rId35"/>
    <p:sldId id="1344" r:id="rId36"/>
    <p:sldId id="1325" r:id="rId37"/>
    <p:sldId id="1353" r:id="rId38"/>
    <p:sldId id="1354" r:id="rId39"/>
    <p:sldId id="1355" r:id="rId40"/>
    <p:sldId id="1356" r:id="rId41"/>
    <p:sldId id="1357" r:id="rId42"/>
    <p:sldId id="1358" r:id="rId43"/>
    <p:sldId id="1359" r:id="rId44"/>
    <p:sldId id="1360" r:id="rId45"/>
    <p:sldId id="1376" r:id="rId46"/>
    <p:sldId id="1377" r:id="rId47"/>
    <p:sldId id="1327" r:id="rId48"/>
    <p:sldId id="1328" r:id="rId49"/>
    <p:sldId id="1320" r:id="rId50"/>
    <p:sldId id="1350" r:id="rId51"/>
    <p:sldId id="1352" r:id="rId52"/>
    <p:sldId id="1321" r:id="rId53"/>
    <p:sldId id="1331" r:id="rId54"/>
    <p:sldId id="1334" r:id="rId55"/>
    <p:sldId id="1351" r:id="rId56"/>
    <p:sldId id="1335" r:id="rId57"/>
    <p:sldId id="1345" r:id="rId58"/>
    <p:sldId id="1362" r:id="rId59"/>
    <p:sldId id="1363" r:id="rId60"/>
    <p:sldId id="1364" r:id="rId61"/>
    <p:sldId id="1365" r:id="rId62"/>
    <p:sldId id="1366" r:id="rId63"/>
    <p:sldId id="1367" r:id="rId64"/>
    <p:sldId id="1369" r:id="rId65"/>
    <p:sldId id="1370" r:id="rId66"/>
    <p:sldId id="1371" r:id="rId67"/>
    <p:sldId id="1372" r:id="rId68"/>
    <p:sldId id="1373" r:id="rId69"/>
    <p:sldId id="1374" r:id="rId70"/>
    <p:sldId id="1322" r:id="rId71"/>
    <p:sldId id="1323" r:id="rId72"/>
    <p:sldId id="1378" r:id="rId73"/>
    <p:sldId id="1386" r:id="rId74"/>
    <p:sldId id="1387" r:id="rId75"/>
    <p:sldId id="1388" r:id="rId76"/>
    <p:sldId id="1389" r:id="rId77"/>
    <p:sldId id="1390" r:id="rId78"/>
    <p:sldId id="1391" r:id="rId79"/>
    <p:sldId id="1392" r:id="rId80"/>
    <p:sldId id="1393" r:id="rId81"/>
    <p:sldId id="1394" r:id="rId82"/>
    <p:sldId id="1395" r:id="rId83"/>
    <p:sldId id="1396" r:id="rId84"/>
    <p:sldId id="1397" r:id="rId85"/>
    <p:sldId id="1398" r:id="rId86"/>
    <p:sldId id="1399" r:id="rId87"/>
    <p:sldId id="1400" r:id="rId88"/>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0000"/>
    <a:srgbClr val="16165D"/>
    <a:srgbClr val="FF6600"/>
    <a:srgbClr val="A2CCE8"/>
    <a:srgbClr val="AAE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91" autoAdjust="0"/>
    <p:restoredTop sz="85952" autoAdjust="0"/>
  </p:normalViewPr>
  <p:slideViewPr>
    <p:cSldViewPr>
      <p:cViewPr varScale="1">
        <p:scale>
          <a:sx n="97" d="100"/>
          <a:sy n="97" d="100"/>
        </p:scale>
        <p:origin x="10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87</a:t>
            </a:fld>
            <a:endParaRPr lang="en-US"/>
          </a:p>
        </p:txBody>
      </p:sp>
    </p:spTree>
    <p:extLst>
      <p:ext uri="{BB962C8B-B14F-4D97-AF65-F5344CB8AC3E}">
        <p14:creationId xmlns:p14="http://schemas.microsoft.com/office/powerpoint/2010/main" val="1194415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89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89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hyperlink" Target="https://onlinecourses.science.psu.edu/stat506/node/27"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hyperlink" Target="http://genomebiology.com/2005/6/5/R46" TargetMode="Externa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t>
            </a:r>
            <a:r>
              <a:rPr lang="en-US" dirty="0" smtClean="0"/>
              <a:t>and</a:t>
            </a:r>
            <a:br>
              <a:rPr lang="en-US" dirty="0" smtClean="0"/>
            </a:br>
            <a:r>
              <a:rPr lang="en-US" dirty="0" smtClean="0"/>
              <a:t>research methods</a:t>
            </a:r>
            <a:br>
              <a:rPr lang="en-US" dirty="0" smtClean="0"/>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22903 – Spring 2017</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smtClean="0"/>
              <a:t>Class 3 – Feb 15, 2017</a:t>
            </a:r>
          </a:p>
          <a:p>
            <a:r>
              <a:rPr lang="en-US" dirty="0" smtClean="0"/>
              <a:t>Qualitative Research Methods:</a:t>
            </a:r>
          </a:p>
          <a:p>
            <a:r>
              <a:rPr lang="en-US" dirty="0"/>
              <a:t>t</a:t>
            </a:r>
            <a:r>
              <a:rPr lang="en-US" dirty="0" smtClean="0"/>
              <a:t>heory and data collection methods</a:t>
            </a:r>
          </a:p>
          <a:p>
            <a:endParaRPr lang="en-US" dirty="0" smtClean="0"/>
          </a:p>
          <a:p>
            <a:r>
              <a:rPr lang="en-US" dirty="0" smtClean="0"/>
              <a:t>Werner CEUSTERS</a:t>
            </a:r>
            <a:endParaRPr lang="en-US" dirty="0"/>
          </a:p>
        </p:txBody>
      </p:sp>
    </p:spTree>
    <p:extLst>
      <p:ext uri="{BB962C8B-B14F-4D97-AF65-F5344CB8AC3E}">
        <p14:creationId xmlns:p14="http://schemas.microsoft.com/office/powerpoint/2010/main" val="2255623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Qualitative Research Methods</a:t>
            </a:r>
            <a:endParaRPr lang="en-US" dirty="0"/>
          </a:p>
        </p:txBody>
      </p:sp>
      <p:sp>
        <p:nvSpPr>
          <p:cNvPr id="5" name="Subtitle 4"/>
          <p:cNvSpPr>
            <a:spLocks noGrp="1"/>
          </p:cNvSpPr>
          <p:nvPr>
            <p:ph type="subTitle" idx="1"/>
          </p:nvPr>
        </p:nvSpPr>
        <p:spPr/>
        <p:txBody>
          <a:bodyPr/>
          <a:lstStyle/>
          <a:p>
            <a:r>
              <a:rPr lang="en-US" dirty="0" smtClean="0"/>
              <a:t>Data Collection Methods</a:t>
            </a:r>
            <a:endParaRPr lang="en-US" dirty="0"/>
          </a:p>
        </p:txBody>
      </p:sp>
    </p:spTree>
    <p:extLst>
      <p:ext uri="{BB962C8B-B14F-4D97-AF65-F5344CB8AC3E}">
        <p14:creationId xmlns:p14="http://schemas.microsoft.com/office/powerpoint/2010/main" val="2914322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QRM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a:t>
            </a:r>
            <a:endParaRPr lang="en-US" sz="2800" dirty="0"/>
          </a:p>
          <a:p>
            <a:pPr>
              <a:buFont typeface="Arial" panose="020B0604020202020204" pitchFamily="34" charset="0"/>
              <a:buChar char="•"/>
            </a:pPr>
            <a:r>
              <a:rPr lang="en-US" sz="2800" dirty="0" smtClean="0"/>
              <a:t>Interviews</a:t>
            </a:r>
            <a:endParaRPr lang="en-US" sz="2800" dirty="0"/>
          </a:p>
          <a:p>
            <a:pPr>
              <a:buFont typeface="Arial" panose="020B0604020202020204" pitchFamily="34" charset="0"/>
              <a:buChar char="•"/>
            </a:pPr>
            <a:r>
              <a:rPr lang="en-US" sz="2800" dirty="0" smtClean="0"/>
              <a:t>Focus </a:t>
            </a:r>
            <a:r>
              <a:rPr lang="en-US" sz="2800" dirty="0"/>
              <a:t>groups</a:t>
            </a:r>
          </a:p>
          <a:p>
            <a:pPr>
              <a:buFont typeface="Arial" panose="020B0604020202020204" pitchFamily="34" charset="0"/>
              <a:buChar char="•"/>
            </a:pPr>
            <a:r>
              <a:rPr lang="en-US" sz="2800" dirty="0" smtClean="0"/>
              <a:t>Observation</a:t>
            </a:r>
            <a:endParaRPr lang="en-US" sz="2800" dirty="0"/>
          </a:p>
          <a:p>
            <a:pPr>
              <a:buFont typeface="Arial" panose="020B0604020202020204" pitchFamily="34" charset="0"/>
              <a:buChar char="•"/>
            </a:pPr>
            <a:r>
              <a:rPr lang="en-US" sz="2800" dirty="0" smtClean="0"/>
              <a:t>(</a:t>
            </a:r>
            <a:r>
              <a:rPr lang="en-US" sz="2800" dirty="0"/>
              <a:t>Data) extraction</a:t>
            </a:r>
          </a:p>
          <a:p>
            <a:pPr>
              <a:buFont typeface="Arial" panose="020B0604020202020204" pitchFamily="34" charset="0"/>
              <a:buChar char="•"/>
            </a:pPr>
            <a:r>
              <a:rPr lang="en-US" sz="2800" dirty="0" smtClean="0"/>
              <a:t>Secondary </a:t>
            </a:r>
            <a:r>
              <a:rPr lang="en-US" sz="2800" dirty="0"/>
              <a:t>data </a:t>
            </a:r>
            <a:r>
              <a:rPr lang="en-US" sz="2800" dirty="0" smtClean="0"/>
              <a:t>sources</a:t>
            </a:r>
          </a:p>
          <a:p>
            <a:pPr>
              <a:buFont typeface="Arial" panose="020B0604020202020204" pitchFamily="34" charset="0"/>
              <a:buChar char="•"/>
            </a:pPr>
            <a:r>
              <a:rPr lang="en-US" sz="2800" dirty="0" smtClean="0"/>
              <a:t>Ethnography</a:t>
            </a:r>
            <a:endParaRPr lang="en-US" sz="2800"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2843136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QRM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a:t>
            </a:r>
            <a:endParaRPr lang="en-US" sz="2800" dirty="0"/>
          </a:p>
          <a:p>
            <a:pPr>
              <a:buFont typeface="Arial" panose="020B0604020202020204" pitchFamily="34" charset="0"/>
              <a:buChar char="•"/>
            </a:pPr>
            <a:r>
              <a:rPr lang="en-US" sz="2800" dirty="0" smtClean="0"/>
              <a:t>Interviews</a:t>
            </a:r>
            <a:endParaRPr lang="en-US" sz="2800" dirty="0"/>
          </a:p>
          <a:p>
            <a:pPr>
              <a:buFont typeface="Arial" panose="020B0604020202020204" pitchFamily="34" charset="0"/>
              <a:buChar char="•"/>
            </a:pPr>
            <a:r>
              <a:rPr lang="en-US" sz="2800" dirty="0" smtClean="0"/>
              <a:t>Focus </a:t>
            </a:r>
            <a:r>
              <a:rPr lang="en-US" sz="2800" dirty="0"/>
              <a:t>groups</a:t>
            </a:r>
          </a:p>
          <a:p>
            <a:pPr>
              <a:buFont typeface="Arial" panose="020B0604020202020204" pitchFamily="34" charset="0"/>
              <a:buChar char="•"/>
            </a:pPr>
            <a:r>
              <a:rPr lang="en-US" sz="2800" dirty="0" smtClean="0"/>
              <a:t>Observation</a:t>
            </a:r>
            <a:endParaRPr lang="en-US" sz="2800" dirty="0"/>
          </a:p>
          <a:p>
            <a:pPr>
              <a:buFont typeface="Arial" panose="020B0604020202020204" pitchFamily="34" charset="0"/>
              <a:buChar char="•"/>
            </a:pPr>
            <a:r>
              <a:rPr lang="en-US" sz="2800" dirty="0" smtClean="0"/>
              <a:t>(</a:t>
            </a:r>
            <a:r>
              <a:rPr lang="en-US" sz="2800" dirty="0"/>
              <a:t>Data) extraction</a:t>
            </a:r>
          </a:p>
          <a:p>
            <a:pPr>
              <a:buFont typeface="Arial" panose="020B0604020202020204" pitchFamily="34" charset="0"/>
              <a:buChar char="•"/>
            </a:pPr>
            <a:r>
              <a:rPr lang="en-US" sz="2800" dirty="0" smtClean="0"/>
              <a:t>Secondary </a:t>
            </a:r>
            <a:r>
              <a:rPr lang="en-US" sz="2800" dirty="0"/>
              <a:t>data </a:t>
            </a:r>
            <a:r>
              <a:rPr lang="en-US" sz="2800" dirty="0" smtClean="0"/>
              <a:t>sources</a:t>
            </a:r>
          </a:p>
          <a:p>
            <a:pPr>
              <a:buFont typeface="Arial" panose="020B0604020202020204" pitchFamily="34" charset="0"/>
              <a:buChar char="•"/>
            </a:pPr>
            <a:r>
              <a:rPr lang="en-US" sz="2800" dirty="0" smtClean="0"/>
              <a:t>Ethnography</a:t>
            </a:r>
            <a:endParaRPr lang="en-US" sz="2800"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
        <p:nvSpPr>
          <p:cNvPr id="5" name="TextBox 4"/>
          <p:cNvSpPr txBox="1"/>
          <p:nvPr/>
        </p:nvSpPr>
        <p:spPr>
          <a:xfrm>
            <a:off x="4602480" y="2057400"/>
            <a:ext cx="3141250" cy="1569660"/>
          </a:xfrm>
          <a:prstGeom prst="rect">
            <a:avLst/>
          </a:prstGeom>
          <a:noFill/>
        </p:spPr>
        <p:txBody>
          <a:bodyPr wrap="square" rtlCol="0">
            <a:spAutoFit/>
          </a:bodyPr>
          <a:lstStyle/>
          <a:p>
            <a:r>
              <a:rPr lang="en-US" dirty="0" smtClean="0">
                <a:solidFill>
                  <a:srgbClr val="FFFF00"/>
                </a:solidFill>
              </a:rPr>
              <a:t>Which one happens always in QR?</a:t>
            </a:r>
            <a:endParaRPr lang="en-US" dirty="0">
              <a:solidFill>
                <a:srgbClr val="FFFF00"/>
              </a:solidFill>
            </a:endParaRPr>
          </a:p>
        </p:txBody>
      </p:sp>
    </p:spTree>
    <p:extLst>
      <p:ext uri="{BB962C8B-B14F-4D97-AF65-F5344CB8AC3E}">
        <p14:creationId xmlns:p14="http://schemas.microsoft.com/office/powerpoint/2010/main" val="4183164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QRM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           			 =</a:t>
            </a:r>
            <a:r>
              <a:rPr lang="en-US" sz="2800" dirty="0" smtClean="0">
                <a:solidFill>
                  <a:srgbClr val="FFFF00"/>
                </a:solidFill>
              </a:rPr>
              <a:t>  </a:t>
            </a:r>
            <a:r>
              <a:rPr lang="en-US" sz="2800" dirty="0" smtClean="0">
                <a:solidFill>
                  <a:srgbClr val="1FE115"/>
                </a:solidFill>
              </a:rPr>
              <a:t>document</a:t>
            </a:r>
            <a:endParaRPr lang="en-US" sz="2800" dirty="0">
              <a:solidFill>
                <a:srgbClr val="1FE115"/>
              </a:solidFill>
            </a:endParaRPr>
          </a:p>
          <a:p>
            <a:pPr>
              <a:buFont typeface="Arial" panose="020B0604020202020204" pitchFamily="34" charset="0"/>
              <a:buChar char="•"/>
            </a:pPr>
            <a:r>
              <a:rPr lang="en-US" sz="2800" dirty="0" smtClean="0"/>
              <a:t>Interviews		produce</a:t>
            </a:r>
            <a:r>
              <a:rPr lang="en-US" sz="2800" dirty="0" smtClean="0">
                <a:solidFill>
                  <a:srgbClr val="FFFF00"/>
                </a:solidFill>
              </a:rPr>
              <a:t> </a:t>
            </a:r>
            <a:r>
              <a:rPr lang="en-US" sz="2800" dirty="0" smtClean="0">
                <a:solidFill>
                  <a:srgbClr val="1FE115"/>
                </a:solidFill>
              </a:rPr>
              <a:t>document</a:t>
            </a:r>
            <a:endParaRPr lang="en-US" sz="2800" dirty="0">
              <a:solidFill>
                <a:srgbClr val="1FE115"/>
              </a:solidFill>
            </a:endParaRPr>
          </a:p>
          <a:p>
            <a:pPr>
              <a:buFont typeface="Arial" panose="020B0604020202020204" pitchFamily="34" charset="0"/>
              <a:buChar char="•"/>
            </a:pPr>
            <a:r>
              <a:rPr lang="en-US" sz="2800" dirty="0" smtClean="0"/>
              <a:t>Focus groups		produce </a:t>
            </a:r>
            <a:r>
              <a:rPr lang="en-US" sz="2800" dirty="0" smtClean="0">
                <a:solidFill>
                  <a:srgbClr val="1FE115"/>
                </a:solidFill>
              </a:rPr>
              <a:t>document</a:t>
            </a:r>
            <a:endParaRPr lang="en-US" sz="2800" dirty="0">
              <a:solidFill>
                <a:srgbClr val="1FE115"/>
              </a:solidFill>
            </a:endParaRPr>
          </a:p>
          <a:p>
            <a:pPr>
              <a:buFont typeface="Arial" panose="020B0604020202020204" pitchFamily="34" charset="0"/>
              <a:buChar char="•"/>
            </a:pPr>
            <a:r>
              <a:rPr lang="en-US" sz="2800" dirty="0" smtClean="0"/>
              <a:t>Observations		produce </a:t>
            </a:r>
            <a:r>
              <a:rPr lang="en-US" sz="2800" dirty="0">
                <a:solidFill>
                  <a:srgbClr val="1FE115"/>
                </a:solidFill>
              </a:rPr>
              <a:t>document</a:t>
            </a:r>
          </a:p>
          <a:p>
            <a:pPr>
              <a:buFont typeface="Arial" panose="020B0604020202020204" pitchFamily="34" charset="0"/>
              <a:buChar char="•"/>
            </a:pPr>
            <a:r>
              <a:rPr lang="en-US" sz="2800" dirty="0" smtClean="0">
                <a:solidFill>
                  <a:srgbClr val="FFFF00"/>
                </a:solidFill>
              </a:rPr>
              <a:t>(</a:t>
            </a:r>
            <a:r>
              <a:rPr lang="en-US" sz="2800" dirty="0">
                <a:solidFill>
                  <a:srgbClr val="FFFF00"/>
                </a:solidFill>
              </a:rPr>
              <a:t>Data) extraction</a:t>
            </a:r>
          </a:p>
          <a:p>
            <a:pPr>
              <a:buFont typeface="Arial" panose="020B0604020202020204" pitchFamily="34" charset="0"/>
              <a:buChar char="•"/>
            </a:pPr>
            <a:r>
              <a:rPr lang="en-US" sz="2800" dirty="0" smtClean="0"/>
              <a:t>Secondary </a:t>
            </a:r>
            <a:r>
              <a:rPr lang="en-US" sz="2800" dirty="0"/>
              <a:t>data sources	 = </a:t>
            </a:r>
            <a:r>
              <a:rPr lang="en-US" sz="2800" dirty="0" smtClean="0"/>
              <a:t> </a:t>
            </a:r>
            <a:r>
              <a:rPr lang="en-US" sz="2800" dirty="0" smtClean="0">
                <a:solidFill>
                  <a:srgbClr val="1FE115"/>
                </a:solidFill>
              </a:rPr>
              <a:t>document</a:t>
            </a:r>
          </a:p>
          <a:p>
            <a:pPr>
              <a:buFont typeface="Arial" panose="020B0604020202020204" pitchFamily="34" charset="0"/>
              <a:buChar char="•"/>
            </a:pPr>
            <a:r>
              <a:rPr lang="en-US" sz="2800" dirty="0"/>
              <a:t>Ethnography		produce </a:t>
            </a:r>
            <a:r>
              <a:rPr lang="en-US" sz="2800" dirty="0" smtClean="0">
                <a:solidFill>
                  <a:srgbClr val="1FE115"/>
                </a:solidFill>
              </a:rPr>
              <a:t>document</a:t>
            </a:r>
            <a:endParaRPr lang="en-US" sz="2800" dirty="0">
              <a:solidFill>
                <a:srgbClr val="1FE115"/>
              </a:solidFill>
            </a:endParaRP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grpSp>
        <p:nvGrpSpPr>
          <p:cNvPr id="19" name="Group 18"/>
          <p:cNvGrpSpPr/>
          <p:nvPr/>
        </p:nvGrpSpPr>
        <p:grpSpPr>
          <a:xfrm>
            <a:off x="7239000" y="1981200"/>
            <a:ext cx="838200" cy="3048000"/>
            <a:chOff x="7239000" y="1981200"/>
            <a:chExt cx="838200" cy="3048000"/>
          </a:xfrm>
        </p:grpSpPr>
        <p:cxnSp>
          <p:nvCxnSpPr>
            <p:cNvPr id="7" name="Straight Connector 6"/>
            <p:cNvCxnSpPr/>
            <p:nvPr/>
          </p:nvCxnSpPr>
          <p:spPr bwMode="auto">
            <a:xfrm>
              <a:off x="7239000" y="1981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 name="Straight Connector 7"/>
            <p:cNvCxnSpPr/>
            <p:nvPr/>
          </p:nvCxnSpPr>
          <p:spPr bwMode="auto">
            <a:xfrm>
              <a:off x="7239000" y="246888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9" name="Straight Connector 8"/>
            <p:cNvCxnSpPr/>
            <p:nvPr/>
          </p:nvCxnSpPr>
          <p:spPr bwMode="auto">
            <a:xfrm>
              <a:off x="7239000" y="29718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0" name="Straight Connector 9"/>
            <p:cNvCxnSpPr/>
            <p:nvPr/>
          </p:nvCxnSpPr>
          <p:spPr bwMode="auto">
            <a:xfrm>
              <a:off x="7239000" y="3505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1" name="Straight Connector 10"/>
            <p:cNvCxnSpPr/>
            <p:nvPr/>
          </p:nvCxnSpPr>
          <p:spPr bwMode="auto">
            <a:xfrm>
              <a:off x="7239000" y="44958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2" name="Straight Connector 11"/>
            <p:cNvCxnSpPr/>
            <p:nvPr/>
          </p:nvCxnSpPr>
          <p:spPr bwMode="auto">
            <a:xfrm>
              <a:off x="7239000" y="5029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3" name="Straight Connector 12"/>
            <p:cNvCxnSpPr/>
            <p:nvPr/>
          </p:nvCxnSpPr>
          <p:spPr bwMode="auto">
            <a:xfrm flipV="1">
              <a:off x="8077200" y="1981200"/>
              <a:ext cx="0" cy="3048000"/>
            </a:xfrm>
            <a:prstGeom prst="line">
              <a:avLst/>
            </a:prstGeom>
            <a:solidFill>
              <a:schemeClr val="accent1"/>
            </a:solidFill>
            <a:ln w="38100" cap="flat" cmpd="sng" algn="ctr">
              <a:solidFill>
                <a:srgbClr val="1FE115"/>
              </a:solidFill>
              <a:prstDash val="solid"/>
              <a:round/>
              <a:headEnd type="none" w="med" len="med"/>
              <a:tailEnd type="none" w="med" len="med"/>
            </a:ln>
            <a:effectLst/>
          </p:spPr>
        </p:cxnSp>
      </p:grpSp>
      <p:cxnSp>
        <p:nvCxnSpPr>
          <p:cNvPr id="16" name="Straight Connector 15"/>
          <p:cNvCxnSpPr/>
          <p:nvPr/>
        </p:nvCxnSpPr>
        <p:spPr bwMode="auto">
          <a:xfrm>
            <a:off x="3581400" y="4038600"/>
            <a:ext cx="4495800" cy="0"/>
          </a:xfrm>
          <a:prstGeom prst="line">
            <a:avLst/>
          </a:prstGeom>
          <a:solidFill>
            <a:schemeClr val="accent1"/>
          </a:solidFill>
          <a:ln w="38100" cap="flat" cmpd="sng" algn="ctr">
            <a:solidFill>
              <a:srgbClr val="1FE115"/>
            </a:solidFill>
            <a:prstDash val="solid"/>
            <a:round/>
            <a:headEnd type="arrow" w="med" len="med"/>
            <a:tailEnd type="none" w="med" len="med"/>
          </a:ln>
          <a:effectLst/>
        </p:spPr>
      </p:cxnSp>
    </p:spTree>
    <p:extLst>
      <p:ext uri="{BB962C8B-B14F-4D97-AF65-F5344CB8AC3E}">
        <p14:creationId xmlns:p14="http://schemas.microsoft.com/office/powerpoint/2010/main" val="4821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QRM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a:t>
            </a:r>
            <a:endParaRPr lang="en-US" sz="2800" dirty="0"/>
          </a:p>
          <a:p>
            <a:pPr>
              <a:buFont typeface="Arial" panose="020B0604020202020204" pitchFamily="34" charset="0"/>
              <a:buChar char="•"/>
            </a:pPr>
            <a:r>
              <a:rPr lang="en-US" sz="2800" dirty="0" smtClean="0"/>
              <a:t>Interviews</a:t>
            </a:r>
            <a:endParaRPr lang="en-US" sz="2800" dirty="0"/>
          </a:p>
          <a:p>
            <a:pPr>
              <a:buFont typeface="Arial" panose="020B0604020202020204" pitchFamily="34" charset="0"/>
              <a:buChar char="•"/>
            </a:pPr>
            <a:r>
              <a:rPr lang="en-US" sz="2800" dirty="0" smtClean="0"/>
              <a:t>Focus </a:t>
            </a:r>
            <a:r>
              <a:rPr lang="en-US" sz="2800" dirty="0"/>
              <a:t>groups</a:t>
            </a:r>
          </a:p>
          <a:p>
            <a:pPr>
              <a:buFont typeface="Arial" panose="020B0604020202020204" pitchFamily="34" charset="0"/>
              <a:buChar char="•"/>
            </a:pPr>
            <a:r>
              <a:rPr lang="en-US" sz="2800" dirty="0" smtClean="0"/>
              <a:t>Observation</a:t>
            </a:r>
            <a:endParaRPr lang="en-US" sz="2800" dirty="0"/>
          </a:p>
          <a:p>
            <a:pPr>
              <a:buFont typeface="Arial" panose="020B0604020202020204" pitchFamily="34" charset="0"/>
              <a:buChar char="•"/>
            </a:pPr>
            <a:r>
              <a:rPr lang="en-US" sz="2800" dirty="0" smtClean="0"/>
              <a:t>(</a:t>
            </a:r>
            <a:r>
              <a:rPr lang="en-US" sz="2800" dirty="0"/>
              <a:t>Data) extraction</a:t>
            </a:r>
          </a:p>
          <a:p>
            <a:pPr>
              <a:buFont typeface="Arial" panose="020B0604020202020204" pitchFamily="34" charset="0"/>
              <a:buChar char="•"/>
            </a:pPr>
            <a:r>
              <a:rPr lang="en-US" sz="2800" dirty="0" smtClean="0"/>
              <a:t>Secondary </a:t>
            </a:r>
            <a:r>
              <a:rPr lang="en-US" sz="2800" dirty="0"/>
              <a:t>data </a:t>
            </a:r>
            <a:r>
              <a:rPr lang="en-US" sz="2800" dirty="0" smtClean="0"/>
              <a:t>sources</a:t>
            </a:r>
          </a:p>
          <a:p>
            <a:pPr>
              <a:buFont typeface="Arial" panose="020B0604020202020204" pitchFamily="34" charset="0"/>
              <a:buChar char="•"/>
            </a:pPr>
            <a:r>
              <a:rPr lang="en-US" sz="2800" dirty="0" smtClean="0"/>
              <a:t>Ethnography</a:t>
            </a:r>
            <a:endParaRPr lang="en-US" sz="2800" dirty="0"/>
          </a:p>
        </p:txBody>
      </p:sp>
      <p:sp>
        <p:nvSpPr>
          <p:cNvPr id="4" name="TextBox 3"/>
          <p:cNvSpPr txBox="1"/>
          <p:nvPr/>
        </p:nvSpPr>
        <p:spPr>
          <a:xfrm>
            <a:off x="4724400" y="1676400"/>
            <a:ext cx="40386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smtClean="0">
                <a:solidFill>
                  <a:schemeClr val="bg1"/>
                </a:solidFill>
              </a:rPr>
              <a:t>fixed </a:t>
            </a:r>
            <a:r>
              <a:rPr lang="en-US" sz="2400" b="0" dirty="0">
                <a:solidFill>
                  <a:schemeClr val="bg1"/>
                </a:solidFill>
              </a:rPr>
              <a:t>sets of </a:t>
            </a:r>
            <a:r>
              <a:rPr lang="en-US" sz="2400" b="0" dirty="0" smtClean="0">
                <a:solidFill>
                  <a:schemeClr val="bg1"/>
                </a:solidFill>
              </a:rPr>
              <a:t>questions (questionnaire), </a:t>
            </a:r>
          </a:p>
          <a:p>
            <a:pPr marL="457200" indent="-457200" algn="l">
              <a:buFont typeface="Arial" panose="020B0604020202020204" pitchFamily="34" charset="0"/>
              <a:buChar char="•"/>
            </a:pPr>
            <a:r>
              <a:rPr lang="en-US" sz="2400" b="0" dirty="0" smtClean="0">
                <a:solidFill>
                  <a:schemeClr val="bg1"/>
                </a:solidFill>
              </a:rPr>
              <a:t>delivery methods:</a:t>
            </a:r>
            <a:endParaRPr lang="en-US" sz="2400" b="0" dirty="0">
              <a:solidFill>
                <a:schemeClr val="bg1"/>
              </a:solidFill>
            </a:endParaRPr>
          </a:p>
          <a:p>
            <a:pPr marL="914400" lvl="1" indent="-457200" algn="l">
              <a:buFont typeface="Arial" panose="020B0604020202020204" pitchFamily="34" charset="0"/>
              <a:buChar char="•"/>
            </a:pPr>
            <a:r>
              <a:rPr lang="en-US" sz="2400" b="0" dirty="0" smtClean="0">
                <a:solidFill>
                  <a:schemeClr val="bg1"/>
                </a:solidFill>
              </a:rPr>
              <a:t>‘paper </a:t>
            </a:r>
            <a:r>
              <a:rPr lang="en-US" sz="2400" b="0" dirty="0">
                <a:solidFill>
                  <a:schemeClr val="bg1"/>
                </a:solidFill>
              </a:rPr>
              <a:t>and </a:t>
            </a:r>
            <a:r>
              <a:rPr lang="en-US" sz="2400" b="0" dirty="0" smtClean="0">
                <a:solidFill>
                  <a:schemeClr val="bg1"/>
                </a:solidFill>
              </a:rPr>
              <a:t>pencil’ </a:t>
            </a:r>
          </a:p>
          <a:p>
            <a:pPr marL="914400" lvl="1" indent="-457200" algn="l">
              <a:buFont typeface="Arial" panose="020B0604020202020204" pitchFamily="34" charset="0"/>
              <a:buChar char="•"/>
            </a:pPr>
            <a:r>
              <a:rPr lang="en-US" sz="2400" b="0" dirty="0" smtClean="0">
                <a:solidFill>
                  <a:schemeClr val="bg1"/>
                </a:solidFill>
              </a:rPr>
              <a:t>Web form</a:t>
            </a:r>
            <a:r>
              <a:rPr lang="en-US" sz="2400" b="0" dirty="0">
                <a:solidFill>
                  <a:schemeClr val="bg1"/>
                </a:solidFill>
              </a:rPr>
              <a:t>, </a:t>
            </a:r>
            <a:endParaRPr lang="en-US" sz="2400" b="0" dirty="0" smtClean="0">
              <a:solidFill>
                <a:schemeClr val="bg1"/>
              </a:solidFill>
            </a:endParaRPr>
          </a:p>
          <a:p>
            <a:pPr marL="914400" lvl="1" indent="-457200" algn="l">
              <a:buFont typeface="Arial" panose="020B0604020202020204" pitchFamily="34" charset="0"/>
              <a:buChar char="•"/>
            </a:pPr>
            <a:r>
              <a:rPr lang="en-US" sz="2400" b="0" dirty="0" smtClean="0">
                <a:solidFill>
                  <a:schemeClr val="bg1"/>
                </a:solidFill>
              </a:rPr>
              <a:t>by </a:t>
            </a:r>
            <a:r>
              <a:rPr lang="en-US" sz="2400" b="0" dirty="0">
                <a:solidFill>
                  <a:schemeClr val="bg1"/>
                </a:solidFill>
              </a:rPr>
              <a:t>an interviewer who </a:t>
            </a:r>
            <a:r>
              <a:rPr lang="en-US" sz="2400" b="0" dirty="0" smtClean="0">
                <a:solidFill>
                  <a:schemeClr val="bg1"/>
                </a:solidFill>
              </a:rPr>
              <a:t>follows </a:t>
            </a:r>
            <a:r>
              <a:rPr lang="en-US" sz="2400" b="0" dirty="0">
                <a:solidFill>
                  <a:schemeClr val="bg1"/>
                </a:solidFill>
              </a:rPr>
              <a:t>a strict </a:t>
            </a:r>
            <a:r>
              <a:rPr lang="en-US" sz="2400" b="0" dirty="0" smtClean="0">
                <a:solidFill>
                  <a:schemeClr val="bg1"/>
                </a:solidFill>
              </a:rPr>
              <a:t>script.</a:t>
            </a:r>
            <a:endParaRPr lang="en-US" sz="2400" b="0" dirty="0">
              <a:solidFill>
                <a:schemeClr val="bg1"/>
              </a:solidFill>
            </a:endParaRPr>
          </a:p>
        </p:txBody>
      </p:sp>
      <p:cxnSp>
        <p:nvCxnSpPr>
          <p:cNvPr id="6" name="Straight Arrow Connector 5"/>
          <p:cNvCxnSpPr/>
          <p:nvPr/>
        </p:nvCxnSpPr>
        <p:spPr bwMode="auto">
          <a:xfrm>
            <a:off x="1905000" y="1981200"/>
            <a:ext cx="28194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1227743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surveys, anything more popular?</a:t>
            </a:r>
            <a:endParaRPr lang="en-US" dirty="0"/>
          </a:p>
        </p:txBody>
      </p:sp>
      <p:pic>
        <p:nvPicPr>
          <p:cNvPr id="4" name="Picture 3"/>
          <p:cNvPicPr>
            <a:picLocks noChangeAspect="1"/>
          </p:cNvPicPr>
          <p:nvPr/>
        </p:nvPicPr>
        <p:blipFill>
          <a:blip r:embed="rId2"/>
          <a:stretch>
            <a:fillRect/>
          </a:stretch>
        </p:blipFill>
        <p:spPr>
          <a:xfrm>
            <a:off x="0" y="1676400"/>
            <a:ext cx="4713336" cy="5181600"/>
          </a:xfrm>
          <a:prstGeom prst="rect">
            <a:avLst/>
          </a:prstGeom>
        </p:spPr>
      </p:pic>
      <p:pic>
        <p:nvPicPr>
          <p:cNvPr id="5" name="Picture 4"/>
          <p:cNvPicPr>
            <a:picLocks noChangeAspect="1"/>
          </p:cNvPicPr>
          <p:nvPr/>
        </p:nvPicPr>
        <p:blipFill>
          <a:blip r:embed="rId3"/>
          <a:stretch>
            <a:fillRect/>
          </a:stretch>
        </p:blipFill>
        <p:spPr>
          <a:xfrm>
            <a:off x="4634766" y="1676400"/>
            <a:ext cx="4509234" cy="5181600"/>
          </a:xfrm>
          <a:prstGeom prst="rect">
            <a:avLst/>
          </a:prstGeom>
        </p:spPr>
      </p:pic>
    </p:spTree>
    <p:extLst>
      <p:ext uri="{BB962C8B-B14F-4D97-AF65-F5344CB8AC3E}">
        <p14:creationId xmlns:p14="http://schemas.microsoft.com/office/powerpoint/2010/main" val="406055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t>
            </a:r>
            <a:r>
              <a:rPr lang="en-US" dirty="0" smtClean="0"/>
              <a:t>and </a:t>
            </a:r>
            <a:r>
              <a:rPr lang="en-US" dirty="0" smtClean="0"/>
              <a:t>Cons </a:t>
            </a:r>
            <a:r>
              <a:rPr lang="en-US" dirty="0" smtClean="0"/>
              <a:t>of Surveys</a:t>
            </a:r>
            <a:endParaRPr lang="en-US" dirty="0"/>
          </a:p>
        </p:txBody>
      </p:sp>
      <p:sp>
        <p:nvSpPr>
          <p:cNvPr id="3" name="Content Placeholder 2"/>
          <p:cNvSpPr>
            <a:spLocks noGrp="1"/>
          </p:cNvSpPr>
          <p:nvPr>
            <p:ph idx="1"/>
          </p:nvPr>
        </p:nvSpPr>
        <p:spPr/>
        <p:txBody>
          <a:bodyPr/>
          <a:lstStyle/>
          <a:p>
            <a:r>
              <a:rPr lang="en-US" u="sng" dirty="0"/>
              <a:t>Advantages</a:t>
            </a:r>
            <a:r>
              <a:rPr lang="en-US" dirty="0"/>
              <a:t>:</a:t>
            </a:r>
          </a:p>
          <a:p>
            <a:r>
              <a:rPr lang="en-US" dirty="0"/>
              <a:t>·  Good for gathering descriptive </a:t>
            </a:r>
            <a:r>
              <a:rPr lang="en-US" dirty="0" smtClean="0"/>
              <a:t>data,</a:t>
            </a:r>
            <a:endParaRPr lang="en-US" dirty="0"/>
          </a:p>
          <a:p>
            <a:r>
              <a:rPr lang="en-US" dirty="0"/>
              <a:t>·  Can cover a wide range of </a:t>
            </a:r>
            <a:r>
              <a:rPr lang="en-US" dirty="0" smtClean="0"/>
              <a:t>topics,</a:t>
            </a:r>
            <a:endParaRPr lang="en-US" dirty="0"/>
          </a:p>
          <a:p>
            <a:r>
              <a:rPr lang="en-US" dirty="0"/>
              <a:t>·  Are relatively inexpensive to </a:t>
            </a:r>
            <a:r>
              <a:rPr lang="en-US" dirty="0" smtClean="0"/>
              <a:t>use,</a:t>
            </a:r>
            <a:endParaRPr lang="en-US" dirty="0"/>
          </a:p>
          <a:p>
            <a:r>
              <a:rPr lang="en-US" dirty="0"/>
              <a:t>·  Can be analyzed using a variety of existing </a:t>
            </a:r>
            <a:r>
              <a:rPr lang="en-US" dirty="0" smtClean="0"/>
              <a:t>software.</a:t>
            </a:r>
            <a:endParaRPr lang="en-US" dirty="0"/>
          </a:p>
          <a:p>
            <a:r>
              <a:rPr lang="en-US" u="sng" dirty="0"/>
              <a:t>Disadvantages</a:t>
            </a:r>
            <a:r>
              <a:rPr lang="en-US" dirty="0"/>
              <a:t>:</a:t>
            </a:r>
          </a:p>
          <a:p>
            <a:r>
              <a:rPr lang="en-US" dirty="0"/>
              <a:t>·  Self-report may lead to biased </a:t>
            </a:r>
            <a:r>
              <a:rPr lang="en-US" dirty="0" smtClean="0"/>
              <a:t>reporting,</a:t>
            </a:r>
            <a:endParaRPr lang="en-US" dirty="0"/>
          </a:p>
          <a:p>
            <a:r>
              <a:rPr lang="en-US" dirty="0"/>
              <a:t>·  Data may provide a general picture but lack </a:t>
            </a:r>
            <a:r>
              <a:rPr lang="en-US" dirty="0" smtClean="0"/>
              <a:t>depth,</a:t>
            </a:r>
            <a:endParaRPr lang="en-US" dirty="0"/>
          </a:p>
          <a:p>
            <a:r>
              <a:rPr lang="en-US" dirty="0"/>
              <a:t>·  May not provide adequate information on </a:t>
            </a:r>
            <a:r>
              <a:rPr lang="en-US" dirty="0" smtClean="0"/>
              <a:t>context.</a:t>
            </a:r>
            <a:endParaRPr lang="en-US" dirty="0"/>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smtClean="0">
                <a:solidFill>
                  <a:schemeClr val="bg1"/>
                </a:solidFill>
              </a:rPr>
              <a:t>NSF. The 2002 User Friendly Handbook for Project Evaluation. Section </a:t>
            </a:r>
            <a:r>
              <a:rPr lang="en-US" sz="1400" b="0" dirty="0">
                <a:solidFill>
                  <a:schemeClr val="bg1"/>
                </a:solidFill>
              </a:rPr>
              <a:t>III - An Overview of Quantitative and Qualitative Data Collection Methods. https://www.nsf.gov/pubs/2002/nsf02057/nsf02057_4.pdf</a:t>
            </a:r>
          </a:p>
        </p:txBody>
      </p:sp>
    </p:spTree>
    <p:extLst>
      <p:ext uri="{BB962C8B-B14F-4D97-AF65-F5344CB8AC3E}">
        <p14:creationId xmlns:p14="http://schemas.microsoft.com/office/powerpoint/2010/main" val="285514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C5. Surveys </a:t>
            </a:r>
            <a:r>
              <a:rPr lang="en-US" dirty="0"/>
              <a:t>and questionnaire </a:t>
            </a:r>
            <a:r>
              <a:rPr lang="en-US" dirty="0" smtClean="0"/>
              <a:t>construction</a:t>
            </a:r>
            <a:br>
              <a:rPr lang="en-US" dirty="0" smtClean="0"/>
            </a:br>
            <a:r>
              <a:rPr lang="en-US" sz="1400" dirty="0"/>
              <a:t/>
            </a:r>
            <a:br>
              <a:rPr lang="en-US" sz="1400" dirty="0"/>
            </a:br>
            <a:r>
              <a:rPr lang="en-US" dirty="0" smtClean="0"/>
              <a:t>Use of EPI-Info  (CDC)</a:t>
            </a:r>
            <a:r>
              <a:rPr lang="en-US" dirty="0" smtClean="0"/>
              <a:t>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1" y="2362200"/>
            <a:ext cx="5486399" cy="4114799"/>
          </a:xfrm>
        </p:spPr>
      </p:pic>
    </p:spTree>
    <p:extLst>
      <p:ext uri="{BB962C8B-B14F-4D97-AF65-F5344CB8AC3E}">
        <p14:creationId xmlns:p14="http://schemas.microsoft.com/office/powerpoint/2010/main" val="1916199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QRM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a:t>
            </a:r>
            <a:endParaRPr lang="en-US" sz="2800" dirty="0"/>
          </a:p>
          <a:p>
            <a:pPr>
              <a:buFont typeface="Arial" panose="020B0604020202020204" pitchFamily="34" charset="0"/>
              <a:buChar char="•"/>
            </a:pPr>
            <a:r>
              <a:rPr lang="en-US" sz="2800" dirty="0" smtClean="0"/>
              <a:t>Interviews</a:t>
            </a:r>
            <a:endParaRPr lang="en-US" sz="2800" dirty="0"/>
          </a:p>
          <a:p>
            <a:pPr>
              <a:buFont typeface="Arial" panose="020B0604020202020204" pitchFamily="34" charset="0"/>
              <a:buChar char="•"/>
            </a:pPr>
            <a:r>
              <a:rPr lang="en-US" sz="2800" dirty="0" smtClean="0"/>
              <a:t>Focus </a:t>
            </a:r>
            <a:r>
              <a:rPr lang="en-US" sz="2800" dirty="0"/>
              <a:t>groups</a:t>
            </a:r>
          </a:p>
          <a:p>
            <a:pPr>
              <a:buFont typeface="Arial" panose="020B0604020202020204" pitchFamily="34" charset="0"/>
              <a:buChar char="•"/>
            </a:pPr>
            <a:r>
              <a:rPr lang="en-US" sz="2800" dirty="0" smtClean="0"/>
              <a:t>Observation</a:t>
            </a:r>
            <a:endParaRPr lang="en-US" sz="2800" dirty="0"/>
          </a:p>
          <a:p>
            <a:pPr>
              <a:buFont typeface="Arial" panose="020B0604020202020204" pitchFamily="34" charset="0"/>
              <a:buChar char="•"/>
            </a:pPr>
            <a:r>
              <a:rPr lang="en-US" sz="2800" dirty="0" smtClean="0"/>
              <a:t>(</a:t>
            </a:r>
            <a:r>
              <a:rPr lang="en-US" sz="2800" dirty="0"/>
              <a:t>Data) extraction</a:t>
            </a:r>
          </a:p>
          <a:p>
            <a:pPr>
              <a:buFont typeface="Arial" panose="020B0604020202020204" pitchFamily="34" charset="0"/>
              <a:buChar char="•"/>
            </a:pPr>
            <a:r>
              <a:rPr lang="en-US" sz="2800" dirty="0" smtClean="0"/>
              <a:t>Secondary </a:t>
            </a:r>
            <a:r>
              <a:rPr lang="en-US" sz="2800" dirty="0"/>
              <a:t>data </a:t>
            </a:r>
            <a:r>
              <a:rPr lang="en-US" sz="2800" dirty="0" smtClean="0"/>
              <a:t>sources</a:t>
            </a:r>
          </a:p>
          <a:p>
            <a:pPr>
              <a:buFont typeface="Arial" panose="020B0604020202020204" pitchFamily="34" charset="0"/>
              <a:buChar char="•"/>
            </a:pPr>
            <a:r>
              <a:rPr lang="en-US" sz="2800" dirty="0" smtClean="0"/>
              <a:t>Ethnography</a:t>
            </a:r>
            <a:endParaRPr lang="en-US" sz="2800" dirty="0"/>
          </a:p>
        </p:txBody>
      </p:sp>
      <p:sp>
        <p:nvSpPr>
          <p:cNvPr id="4" name="TextBox 3"/>
          <p:cNvSpPr txBox="1"/>
          <p:nvPr/>
        </p:nvSpPr>
        <p:spPr>
          <a:xfrm>
            <a:off x="4724400" y="1752600"/>
            <a:ext cx="4038600" cy="1938992"/>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smtClean="0">
                <a:solidFill>
                  <a:schemeClr val="bg1"/>
                </a:solidFill>
              </a:rPr>
              <a:t>One-to-one </a:t>
            </a:r>
            <a:r>
              <a:rPr lang="en-US" sz="2400" b="0" dirty="0" smtClean="0">
                <a:solidFill>
                  <a:schemeClr val="bg1"/>
                </a:solidFill>
              </a:rPr>
              <a:t>discussions;</a:t>
            </a:r>
            <a:endParaRPr lang="en-US" sz="2400" b="0" dirty="0" smtClean="0">
              <a:solidFill>
                <a:schemeClr val="bg1"/>
              </a:solidFill>
            </a:endParaRPr>
          </a:p>
          <a:p>
            <a:pPr marL="457200" indent="-457200" algn="l">
              <a:buFont typeface="Arial" panose="020B0604020202020204" pitchFamily="34" charset="0"/>
              <a:buChar char="•"/>
            </a:pPr>
            <a:r>
              <a:rPr lang="en-US" sz="2400" b="0" dirty="0" smtClean="0">
                <a:solidFill>
                  <a:schemeClr val="bg1"/>
                </a:solidFill>
              </a:rPr>
              <a:t>Focused on specific </a:t>
            </a:r>
            <a:r>
              <a:rPr lang="en-US" sz="2400" b="0" dirty="0" smtClean="0">
                <a:solidFill>
                  <a:schemeClr val="bg1"/>
                </a:solidFill>
              </a:rPr>
              <a:t>topics;</a:t>
            </a:r>
            <a:endParaRPr lang="en-US" sz="2400" b="0" dirty="0" smtClean="0">
              <a:solidFill>
                <a:schemeClr val="bg1"/>
              </a:solidFill>
            </a:endParaRPr>
          </a:p>
          <a:p>
            <a:pPr marL="457200" indent="-457200" algn="l">
              <a:buFont typeface="Arial" panose="020B0604020202020204" pitchFamily="34" charset="0"/>
              <a:buChar char="•"/>
            </a:pPr>
            <a:r>
              <a:rPr lang="en-US" sz="2400" b="0" dirty="0" smtClean="0">
                <a:solidFill>
                  <a:schemeClr val="bg1"/>
                </a:solidFill>
              </a:rPr>
              <a:t>Dialogue evolves based on experience and knowledge of </a:t>
            </a:r>
            <a:r>
              <a:rPr lang="en-US" sz="2400" b="0" dirty="0" smtClean="0">
                <a:solidFill>
                  <a:schemeClr val="bg1"/>
                </a:solidFill>
              </a:rPr>
              <a:t>interviewee.</a:t>
            </a:r>
            <a:endParaRPr lang="en-US" sz="2400" b="0" dirty="0">
              <a:solidFill>
                <a:schemeClr val="bg1"/>
              </a:solidFill>
            </a:endParaRPr>
          </a:p>
        </p:txBody>
      </p:sp>
      <p:cxnSp>
        <p:nvCxnSpPr>
          <p:cNvPr id="5" name="Straight Arrow Connector 4"/>
          <p:cNvCxnSpPr/>
          <p:nvPr/>
        </p:nvCxnSpPr>
        <p:spPr bwMode="auto">
          <a:xfrm>
            <a:off x="2438400" y="2514600"/>
            <a:ext cx="2286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3886048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interview types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By purpose</a:t>
            </a:r>
            <a:r>
              <a:rPr lang="en-US" dirty="0" smtClean="0"/>
              <a:t>:</a:t>
            </a:r>
          </a:p>
          <a:p>
            <a:pPr lvl="1">
              <a:buFont typeface="Arial" panose="020B0604020202020204" pitchFamily="34" charset="0"/>
              <a:buChar char="•"/>
            </a:pPr>
            <a:r>
              <a:rPr lang="en-US" dirty="0" smtClean="0"/>
              <a:t>Opinions, perceptions, attitudes, …, or</a:t>
            </a:r>
          </a:p>
          <a:p>
            <a:pPr lvl="1">
              <a:buFont typeface="Arial" panose="020B0604020202020204" pitchFamily="34" charset="0"/>
              <a:buChar char="•"/>
            </a:pPr>
            <a:r>
              <a:rPr lang="en-US" dirty="0" smtClean="0"/>
              <a:t>Background knowledge, facts, experiences.</a:t>
            </a:r>
          </a:p>
          <a:p>
            <a:pPr>
              <a:buFont typeface="Arial" panose="020B0604020202020204" pitchFamily="34" charset="0"/>
              <a:buChar char="•"/>
            </a:pPr>
            <a:r>
              <a:rPr lang="en-US" b="1" u="sng" dirty="0" smtClean="0"/>
              <a:t>By level </a:t>
            </a:r>
            <a:r>
              <a:rPr lang="en-US" b="1" u="sng" dirty="0" smtClean="0"/>
              <a:t>of control</a:t>
            </a:r>
            <a:r>
              <a:rPr lang="en-US" dirty="0" smtClean="0"/>
              <a:t>:</a:t>
            </a:r>
          </a:p>
          <a:p>
            <a:pPr lvl="1">
              <a:buFont typeface="Arial" panose="020B0604020202020204" pitchFamily="34" charset="0"/>
              <a:buChar char="•"/>
            </a:pPr>
            <a:r>
              <a:rPr lang="en-US" dirty="0" smtClean="0"/>
              <a:t>Unstructured;</a:t>
            </a:r>
          </a:p>
          <a:p>
            <a:pPr lvl="1">
              <a:buFont typeface="Arial" panose="020B0604020202020204" pitchFamily="34" charset="0"/>
              <a:buChar char="•"/>
            </a:pPr>
            <a:r>
              <a:rPr lang="en-US" dirty="0" smtClean="0"/>
              <a:t>Semi-structured:</a:t>
            </a:r>
          </a:p>
          <a:p>
            <a:pPr lvl="2">
              <a:buFont typeface="Arial" panose="020B0604020202020204" pitchFamily="34" charset="0"/>
              <a:buChar char="•"/>
            </a:pPr>
            <a:r>
              <a:rPr lang="en-US" dirty="0" smtClean="0"/>
              <a:t>Interviewer has various facets of answers to questions in mind, but wants also to determine whether interviewee categorizes similarly;</a:t>
            </a:r>
          </a:p>
          <a:p>
            <a:pPr lvl="1">
              <a:buFont typeface="Arial" panose="020B0604020202020204" pitchFamily="34" charset="0"/>
              <a:buChar char="•"/>
            </a:pPr>
            <a:r>
              <a:rPr lang="en-US" dirty="0" smtClean="0"/>
              <a:t>Structured:</a:t>
            </a:r>
          </a:p>
          <a:p>
            <a:pPr lvl="2">
              <a:buFont typeface="Arial" panose="020B0604020202020204" pitchFamily="34" charset="0"/>
              <a:buChar char="•"/>
            </a:pPr>
            <a:r>
              <a:rPr lang="en-US" dirty="0" smtClean="0"/>
              <a:t>Specific questions with room for unanticipated perspectives.</a:t>
            </a:r>
          </a:p>
          <a:p>
            <a:pPr>
              <a:buFont typeface="Arial" panose="020B0604020202020204" pitchFamily="34" charset="0"/>
              <a:buChar char="•"/>
            </a:pP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32096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a:t>
            </a:r>
            <a:r>
              <a:rPr lang="en-US" dirty="0"/>
              <a:t>. Qualitative research methods: theory and data collection methods </a:t>
            </a:r>
          </a:p>
        </p:txBody>
      </p:sp>
      <p:sp>
        <p:nvSpPr>
          <p:cNvPr id="3" name="Content Placeholder 2"/>
          <p:cNvSpPr>
            <a:spLocks noGrp="1"/>
          </p:cNvSpPr>
          <p:nvPr>
            <p:ph idx="1"/>
          </p:nvPr>
        </p:nvSpPr>
        <p:spPr>
          <a:xfrm>
            <a:off x="228600" y="1981200"/>
            <a:ext cx="8686800" cy="4648200"/>
          </a:xfrm>
        </p:spPr>
        <p:txBody>
          <a:bodyPr/>
          <a:lstStyle/>
          <a:p>
            <a:pPr>
              <a:buFont typeface="Arial" panose="020B0604020202020204" pitchFamily="34" charset="0"/>
              <a:buChar char="•"/>
            </a:pPr>
            <a:r>
              <a:rPr lang="en-US" dirty="0" smtClean="0"/>
              <a:t>Pre-class </a:t>
            </a:r>
            <a:r>
              <a:rPr lang="en-US" dirty="0"/>
              <a:t>reading</a:t>
            </a:r>
            <a:r>
              <a:rPr lang="en-US" dirty="0" smtClean="0"/>
              <a:t>:</a:t>
            </a:r>
          </a:p>
          <a:p>
            <a:pPr lvl="1">
              <a:buFont typeface="Arial" panose="020B0604020202020204" pitchFamily="34" charset="0"/>
              <a:buChar char="•"/>
            </a:pPr>
            <a:r>
              <a:rPr lang="en-US" sz="1800" dirty="0" err="1"/>
              <a:t>Kirsti</a:t>
            </a:r>
            <a:r>
              <a:rPr lang="en-US" sz="1800" dirty="0"/>
              <a:t> </a:t>
            </a:r>
            <a:r>
              <a:rPr lang="en-US" sz="1800" dirty="0" err="1" smtClean="0"/>
              <a:t>Malterud</a:t>
            </a:r>
            <a:r>
              <a:rPr lang="en-US" sz="1800" dirty="0" smtClean="0"/>
              <a:t>. Theory </a:t>
            </a:r>
            <a:r>
              <a:rPr lang="en-US" sz="1800" dirty="0"/>
              <a:t>and interpretation in qualitative studies from general practice: Why and how?</a:t>
            </a:r>
          </a:p>
          <a:p>
            <a:pPr lvl="1">
              <a:spcBef>
                <a:spcPts val="0"/>
              </a:spcBef>
              <a:buFont typeface="Arial" panose="020B0604020202020204" pitchFamily="34" charset="0"/>
              <a:buChar char="•"/>
            </a:pPr>
            <a:r>
              <a:rPr lang="en-US" sz="1800" dirty="0"/>
              <a:t>Scandinavian Journal of Public Health, 2016; 44: 120–129</a:t>
            </a:r>
          </a:p>
          <a:p>
            <a:pPr lvl="1">
              <a:spcBef>
                <a:spcPts val="0"/>
              </a:spcBef>
              <a:buFont typeface="Arial" panose="020B0604020202020204" pitchFamily="34" charset="0"/>
              <a:buChar char="•"/>
            </a:pPr>
            <a:r>
              <a:rPr lang="en-US" sz="1800" dirty="0"/>
              <a:t>http://journals.sagepub.com/doi/pdf/10.1177/1403494815621181</a:t>
            </a:r>
          </a:p>
          <a:p>
            <a:pPr>
              <a:buFont typeface="Arial" panose="020B0604020202020204" pitchFamily="34" charset="0"/>
              <a:buChar char="•"/>
            </a:pPr>
            <a:r>
              <a:rPr lang="en-US" dirty="0" smtClean="0"/>
              <a:t>Class </a:t>
            </a:r>
            <a:r>
              <a:rPr lang="en-US" dirty="0"/>
              <a:t>structure: </a:t>
            </a:r>
          </a:p>
          <a:p>
            <a:pPr marL="914400" lvl="1" indent="-457200">
              <a:buFont typeface="+mj-lt"/>
              <a:buAutoNum type="alphaLcParenR"/>
            </a:pPr>
            <a:r>
              <a:rPr lang="en-US" sz="2000" dirty="0" smtClean="0"/>
              <a:t>lecture </a:t>
            </a:r>
            <a:r>
              <a:rPr lang="en-US" sz="2000" dirty="0"/>
              <a:t>on common qualitative data collection methods (Document Review, Observation, Interview (face-to-face), Focus Group Discussion, Ethnography</a:t>
            </a:r>
            <a:r>
              <a:rPr lang="en-US" sz="2000" dirty="0" smtClean="0"/>
              <a:t>,…),</a:t>
            </a:r>
            <a:endParaRPr lang="en-US" sz="2000" dirty="0"/>
          </a:p>
          <a:p>
            <a:pPr marL="914400" lvl="1" indent="-457200">
              <a:spcBef>
                <a:spcPts val="0"/>
              </a:spcBef>
              <a:buFont typeface="+mj-lt"/>
              <a:buAutoNum type="alphaLcParenR"/>
            </a:pPr>
            <a:r>
              <a:rPr lang="en-US" sz="2000" dirty="0" smtClean="0"/>
              <a:t>discussion </a:t>
            </a:r>
            <a:r>
              <a:rPr lang="en-US" sz="2000" dirty="0"/>
              <a:t>of the pre-reading paper on the basis of what was taught in the </a:t>
            </a:r>
            <a:r>
              <a:rPr lang="en-US" sz="2000" dirty="0" smtClean="0"/>
              <a:t>lecture</a:t>
            </a:r>
            <a:r>
              <a:rPr lang="en-US" sz="2000" dirty="0"/>
              <a:t>. </a:t>
            </a:r>
            <a:endParaRPr lang="en-US" sz="2000" dirty="0" smtClean="0"/>
          </a:p>
          <a:p>
            <a:pPr marL="914400" lvl="1" indent="-457200">
              <a:spcBef>
                <a:spcPts val="0"/>
              </a:spcBef>
              <a:buFont typeface="+mj-lt"/>
              <a:buAutoNum type="alphaLcParenR"/>
            </a:pPr>
            <a:r>
              <a:rPr lang="en-US" sz="2000" dirty="0" smtClean="0"/>
              <a:t>Time permitting: discussion </a:t>
            </a:r>
            <a:r>
              <a:rPr lang="en-US" sz="2000" dirty="0"/>
              <a:t>of </a:t>
            </a:r>
            <a:r>
              <a:rPr lang="en-US" sz="2000" dirty="0" smtClean="0"/>
              <a:t>C2-application </a:t>
            </a:r>
            <a:r>
              <a:rPr lang="en-US" sz="2000" dirty="0"/>
              <a:t>test in light of a</a:t>
            </a:r>
            <a:r>
              <a:rPr lang="en-US" sz="2000" dirty="0" smtClean="0"/>
              <a:t>)</a:t>
            </a:r>
            <a:endParaRPr lang="en-US" sz="2000" dirty="0"/>
          </a:p>
          <a:p>
            <a:pPr>
              <a:buFont typeface="Arial" panose="020B0604020202020204" pitchFamily="34" charset="0"/>
              <a:buChar char="•"/>
            </a:pPr>
            <a:r>
              <a:rPr lang="en-US" dirty="0" smtClean="0"/>
              <a:t>Post-class </a:t>
            </a:r>
            <a:r>
              <a:rPr lang="en-US" dirty="0"/>
              <a:t>assignment: </a:t>
            </a:r>
            <a:r>
              <a:rPr lang="en-US" sz="1800" dirty="0"/>
              <a:t>open book test with multiple choice questions and open-ended motivation based on literature. Deadline: Feb 22, noon</a:t>
            </a:r>
            <a:r>
              <a:rPr lang="en-US" sz="1800" dirty="0" smtClean="0"/>
              <a:t>.</a:t>
            </a:r>
            <a:endParaRPr lang="en-US" sz="1800" dirty="0"/>
          </a:p>
        </p:txBody>
      </p:sp>
    </p:spTree>
    <p:extLst>
      <p:ext uri="{BB962C8B-B14F-4D97-AF65-F5344CB8AC3E}">
        <p14:creationId xmlns:p14="http://schemas.microsoft.com/office/powerpoint/2010/main" val="680647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types of questions</a:t>
            </a:r>
            <a:endParaRPr lang="en-US" dirty="0"/>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smtClean="0"/>
              <a:t>Hypothetical:</a:t>
            </a:r>
            <a:endParaRPr lang="en-US" dirty="0"/>
          </a:p>
          <a:p>
            <a:pPr lvl="2">
              <a:buFont typeface="Arial" panose="020B0604020202020204" pitchFamily="34" charset="0"/>
              <a:buChar char="•"/>
            </a:pPr>
            <a:r>
              <a:rPr lang="en-US" dirty="0"/>
              <a:t>If you get the chance to be an HIV scientist, do you think you can discover a vaccine for </a:t>
            </a:r>
            <a:r>
              <a:rPr lang="en-US" dirty="0" smtClean="0"/>
              <a:t>HIV?</a:t>
            </a:r>
            <a:endParaRPr lang="en-US" dirty="0"/>
          </a:p>
          <a:p>
            <a:pPr>
              <a:buFont typeface="Arial" panose="020B0604020202020204" pitchFamily="34" charset="0"/>
              <a:buChar char="•"/>
            </a:pPr>
            <a:r>
              <a:rPr lang="en-US" dirty="0" smtClean="0"/>
              <a:t>Provocative:</a:t>
            </a:r>
            <a:endParaRPr lang="en-US" dirty="0"/>
          </a:p>
          <a:p>
            <a:pPr lvl="2">
              <a:buFont typeface="Arial" panose="020B0604020202020204" pitchFamily="34" charset="0"/>
              <a:buChar char="•"/>
            </a:pPr>
            <a:r>
              <a:rPr lang="en-US" dirty="0"/>
              <a:t>I have heard people saying most evaluations are subjective-what do you think?</a:t>
            </a:r>
          </a:p>
          <a:p>
            <a:pPr>
              <a:buFont typeface="Arial" panose="020B0604020202020204" pitchFamily="34" charset="0"/>
              <a:buChar char="•"/>
            </a:pPr>
            <a:r>
              <a:rPr lang="en-US" dirty="0" smtClean="0"/>
              <a:t>Ideal:</a:t>
            </a:r>
            <a:endParaRPr lang="en-US" dirty="0"/>
          </a:p>
          <a:p>
            <a:pPr lvl="2">
              <a:buFont typeface="Arial" panose="020B0604020202020204" pitchFamily="34" charset="0"/>
              <a:buChar char="•"/>
            </a:pPr>
            <a:r>
              <a:rPr lang="en-US" dirty="0"/>
              <a:t>In your opinion, what would be the best solution for eliminating gender-based violence?</a:t>
            </a:r>
          </a:p>
          <a:p>
            <a:pPr>
              <a:buFont typeface="Arial" panose="020B0604020202020204" pitchFamily="34" charset="0"/>
              <a:buChar char="•"/>
            </a:pPr>
            <a:r>
              <a:rPr lang="en-US" dirty="0" smtClean="0"/>
              <a:t>Interpretative: </a:t>
            </a:r>
            <a:endParaRPr lang="en-US" dirty="0"/>
          </a:p>
          <a:p>
            <a:pPr lvl="2">
              <a:buFont typeface="Arial" panose="020B0604020202020204" pitchFamily="34" charset="0"/>
              <a:buChar char="•"/>
            </a:pPr>
            <a:r>
              <a:rPr lang="en-US" dirty="0"/>
              <a:t>What do you mean by good?</a:t>
            </a:r>
          </a:p>
          <a:p>
            <a:pPr>
              <a:buFont typeface="Arial" panose="020B0604020202020204" pitchFamily="34" charset="0"/>
              <a:buChar char="•"/>
            </a:pPr>
            <a:r>
              <a:rPr lang="en-US" dirty="0" smtClean="0"/>
              <a:t>Provocative:</a:t>
            </a:r>
            <a:endParaRPr lang="en-US" dirty="0"/>
          </a:p>
          <a:p>
            <a:pPr lvl="2">
              <a:buFont typeface="Arial" panose="020B0604020202020204" pitchFamily="34" charset="0"/>
              <a:buChar char="•"/>
            </a:pPr>
            <a:r>
              <a:rPr lang="en-US" dirty="0"/>
              <a:t>I have heard people saying most evaluations are subjective-what do you think?</a:t>
            </a:r>
          </a:p>
        </p:txBody>
      </p:sp>
      <p:sp>
        <p:nvSpPr>
          <p:cNvPr id="4" name="Rectangle 3"/>
          <p:cNvSpPr/>
          <p:nvPr/>
        </p:nvSpPr>
        <p:spPr>
          <a:xfrm>
            <a:off x="4368800" y="6324600"/>
            <a:ext cx="4572000" cy="461665"/>
          </a:xfrm>
          <a:prstGeom prst="rect">
            <a:avLst/>
          </a:prstGeom>
        </p:spPr>
        <p:txBody>
          <a:bodyPr>
            <a:spAutoFit/>
          </a:bodyPr>
          <a:lstStyle/>
          <a:p>
            <a:pPr algn="r"/>
            <a:r>
              <a:rPr lang="en-US" sz="1200" b="0" dirty="0" smtClean="0">
                <a:solidFill>
                  <a:srgbClr val="FFFFFF"/>
                </a:solidFill>
                <a:latin typeface="Arial" panose="020B0604020202020204" pitchFamily="34" charset="0"/>
              </a:rPr>
              <a:t>Joan LaFrance.</a:t>
            </a:r>
            <a:r>
              <a:rPr lang="en-US" sz="1200" b="0" dirty="0" smtClean="0">
                <a:solidFill>
                  <a:srgbClr val="000000"/>
                </a:solidFill>
                <a:latin typeface="Arial" panose="020B0604020202020204" pitchFamily="34" charset="0"/>
              </a:rPr>
              <a:t> </a:t>
            </a:r>
            <a:r>
              <a:rPr lang="en-US" sz="1200" b="0" dirty="0">
                <a:solidFill>
                  <a:srgbClr val="FFFFFF"/>
                </a:solidFill>
                <a:latin typeface="Arial" panose="020B0604020202020204" pitchFamily="34" charset="0"/>
              </a:rPr>
              <a:t>Fundamentals of Qualitative </a:t>
            </a:r>
            <a:r>
              <a:rPr lang="en-US" sz="1200" b="0" dirty="0" smtClean="0">
                <a:solidFill>
                  <a:srgbClr val="FFFFFF"/>
                </a:solidFill>
                <a:latin typeface="Arial" panose="020B0604020202020204" pitchFamily="34" charset="0"/>
              </a:rPr>
              <a:t>Research. AIHEC </a:t>
            </a:r>
            <a:r>
              <a:rPr lang="en-US" sz="1200" b="0" dirty="0">
                <a:solidFill>
                  <a:srgbClr val="FFFFFF"/>
                </a:solidFill>
                <a:latin typeface="Arial" panose="020B0604020202020204" pitchFamily="34" charset="0"/>
              </a:rPr>
              <a:t>NARCH </a:t>
            </a:r>
            <a:r>
              <a:rPr lang="en-US" sz="1200" b="0" dirty="0" smtClean="0">
                <a:solidFill>
                  <a:srgbClr val="FFFFFF"/>
                </a:solidFill>
                <a:latin typeface="Arial" panose="020B0604020202020204" pitchFamily="34" charset="0"/>
              </a:rPr>
              <a:t>Meeting Din</a:t>
            </a:r>
            <a:r>
              <a:rPr lang="az-Cyrl-AZ" sz="1200" b="0" dirty="0">
                <a:solidFill>
                  <a:srgbClr val="FFFFFF"/>
                </a:solidFill>
                <a:latin typeface="Arial" panose="020B0604020202020204" pitchFamily="34" charset="0"/>
              </a:rPr>
              <a:t>ѐ</a:t>
            </a:r>
            <a:r>
              <a:rPr lang="en-US" sz="1200" b="0" dirty="0" smtClean="0">
                <a:solidFill>
                  <a:srgbClr val="FFFFFF"/>
                </a:solidFill>
                <a:latin typeface="Arial" panose="020B0604020202020204" pitchFamily="34" charset="0"/>
              </a:rPr>
              <a:t>College. June </a:t>
            </a:r>
            <a:r>
              <a:rPr lang="en-US" sz="1200" b="0" dirty="0">
                <a:solidFill>
                  <a:srgbClr val="FFFFFF"/>
                </a:solidFill>
                <a:latin typeface="Arial" panose="020B0604020202020204" pitchFamily="34" charset="0"/>
              </a:rPr>
              <a:t>25, 2015</a:t>
            </a:r>
            <a:endParaRPr lang="en-US" sz="1200" dirty="0"/>
          </a:p>
        </p:txBody>
      </p:sp>
    </p:spTree>
    <p:extLst>
      <p:ext uri="{BB962C8B-B14F-4D97-AF65-F5344CB8AC3E}">
        <p14:creationId xmlns:p14="http://schemas.microsoft.com/office/powerpoint/2010/main" val="34793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for bias in interviews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Bias </a:t>
            </a:r>
            <a:r>
              <a:rPr lang="en-US" dirty="0" smtClean="0"/>
              <a:t>A:</a:t>
            </a:r>
          </a:p>
          <a:p>
            <a:pPr lvl="1">
              <a:buFont typeface="Arial" panose="020B0604020202020204" pitchFamily="34" charset="0"/>
              <a:buChar char="•"/>
            </a:pPr>
            <a:r>
              <a:rPr lang="en-US" dirty="0" smtClean="0"/>
              <a:t>the </a:t>
            </a:r>
            <a:r>
              <a:rPr lang="en-US" dirty="0"/>
              <a:t>effects of the researcher on the </a:t>
            </a:r>
            <a:r>
              <a:rPr lang="en-US" dirty="0" smtClean="0"/>
              <a:t>interviewees;</a:t>
            </a:r>
          </a:p>
          <a:p>
            <a:pPr lvl="2">
              <a:buFont typeface="Arial" panose="020B0604020202020204" pitchFamily="34" charset="0"/>
              <a:buChar char="•"/>
            </a:pPr>
            <a:r>
              <a:rPr lang="en-US" dirty="0" smtClean="0"/>
              <a:t>e.g. researcher poses a threat to the interviewees.</a:t>
            </a:r>
          </a:p>
          <a:p>
            <a:pPr>
              <a:buFont typeface="Arial" panose="020B0604020202020204" pitchFamily="34" charset="0"/>
              <a:buChar char="•"/>
            </a:pPr>
            <a:r>
              <a:rPr lang="en-US" dirty="0" smtClean="0"/>
              <a:t>Bias B:</a:t>
            </a:r>
          </a:p>
          <a:p>
            <a:pPr lvl="1">
              <a:buFont typeface="Arial" panose="020B0604020202020204" pitchFamily="34" charset="0"/>
              <a:buChar char="•"/>
            </a:pPr>
            <a:r>
              <a:rPr lang="en-US" dirty="0" smtClean="0"/>
              <a:t>the </a:t>
            </a:r>
            <a:r>
              <a:rPr lang="en-US" dirty="0"/>
              <a:t>effects of the </a:t>
            </a:r>
            <a:r>
              <a:rPr lang="en-US" dirty="0" smtClean="0"/>
              <a:t>interviewees on </a:t>
            </a:r>
            <a:r>
              <a:rPr lang="en-US" dirty="0"/>
              <a:t>the </a:t>
            </a:r>
            <a:r>
              <a:rPr lang="en-US" dirty="0" smtClean="0"/>
              <a:t>researcher;</a:t>
            </a:r>
          </a:p>
          <a:p>
            <a:pPr lvl="2">
              <a:buFont typeface="Arial" panose="020B0604020202020204" pitchFamily="34" charset="0"/>
              <a:buChar char="•"/>
            </a:pPr>
            <a:r>
              <a:rPr lang="en-US" dirty="0" smtClean="0"/>
              <a:t>e.g. researcher ‘becomes native’, part of the interviewees.</a:t>
            </a:r>
            <a:endParaRPr lang="en-US" dirty="0"/>
          </a:p>
        </p:txBody>
      </p:sp>
      <p:sp>
        <p:nvSpPr>
          <p:cNvPr id="4" name="Rectangle 3"/>
          <p:cNvSpPr/>
          <p:nvPr/>
        </p:nvSpPr>
        <p:spPr>
          <a:xfrm>
            <a:off x="0" y="6320135"/>
            <a:ext cx="9144000" cy="461665"/>
          </a:xfrm>
          <a:prstGeom prst="rect">
            <a:avLst/>
          </a:prstGeom>
        </p:spPr>
        <p:txBody>
          <a:bodyPr wrap="square">
            <a:spAutoFit/>
          </a:bodyPr>
          <a:lstStyle/>
          <a:p>
            <a:pPr algn="r"/>
            <a:r>
              <a:rPr lang="en-US" sz="1200" b="0" dirty="0" smtClean="0">
                <a:solidFill>
                  <a:schemeClr val="bg1"/>
                </a:solidFill>
              </a:rPr>
              <a:t>AJ</a:t>
            </a:r>
            <a:r>
              <a:rPr lang="en-US" sz="1200" b="0" dirty="0">
                <a:solidFill>
                  <a:schemeClr val="bg1"/>
                </a:solidFill>
              </a:rPr>
              <a:t>. </a:t>
            </a:r>
            <a:r>
              <a:rPr lang="en-US" sz="1200" b="0" dirty="0" err="1" smtClean="0">
                <a:solidFill>
                  <a:schemeClr val="bg1"/>
                </a:solidFill>
              </a:rPr>
              <a:t>Onwuegbuzie</a:t>
            </a:r>
            <a:r>
              <a:rPr lang="en-US" sz="1200" b="0" dirty="0" smtClean="0">
                <a:solidFill>
                  <a:schemeClr val="bg1"/>
                </a:solidFill>
              </a:rPr>
              <a:t> et.al. </a:t>
            </a:r>
            <a:r>
              <a:rPr lang="en-US" sz="1200" b="0" dirty="0">
                <a:solidFill>
                  <a:schemeClr val="bg1"/>
                </a:solidFill>
              </a:rPr>
              <a:t>Innovative Data Collection Strategies in </a:t>
            </a:r>
            <a:r>
              <a:rPr lang="en-US" sz="1200" b="0" dirty="0" smtClean="0">
                <a:solidFill>
                  <a:schemeClr val="bg1"/>
                </a:solidFill>
              </a:rPr>
              <a:t>Qualitative Research. The </a:t>
            </a:r>
            <a:r>
              <a:rPr lang="en-US" sz="1200" b="0" dirty="0">
                <a:solidFill>
                  <a:schemeClr val="bg1"/>
                </a:solidFill>
              </a:rPr>
              <a:t>Qualitative Report </a:t>
            </a:r>
            <a:r>
              <a:rPr lang="en-US" sz="1200" b="0" dirty="0" smtClean="0">
                <a:solidFill>
                  <a:schemeClr val="bg1"/>
                </a:solidFill>
              </a:rPr>
              <a:t>2010;15(3):696-726.</a:t>
            </a:r>
            <a:endParaRPr lang="en-US" sz="1200" b="0" dirty="0">
              <a:solidFill>
                <a:schemeClr val="bg1"/>
              </a:solidFill>
            </a:endParaRPr>
          </a:p>
          <a:p>
            <a:pPr algn="r"/>
            <a:r>
              <a:rPr lang="en-US" sz="1200" b="0" dirty="0">
                <a:solidFill>
                  <a:schemeClr val="bg1"/>
                </a:solidFill>
              </a:rPr>
              <a:t>http://</a:t>
            </a:r>
            <a:r>
              <a:rPr lang="en-US" sz="1200" b="0" dirty="0" smtClean="0">
                <a:solidFill>
                  <a:schemeClr val="bg1"/>
                </a:solidFill>
              </a:rPr>
              <a:t>www.nova.edu/ssss/QR/QR15-3/onwuegbuzie.pdf</a:t>
            </a:r>
            <a:endParaRPr lang="en-US" sz="1200" b="0" dirty="0">
              <a:solidFill>
                <a:schemeClr val="bg1"/>
              </a:solidFill>
            </a:endParaRPr>
          </a:p>
        </p:txBody>
      </p:sp>
    </p:spTree>
    <p:extLst>
      <p:ext uri="{BB962C8B-B14F-4D97-AF65-F5344CB8AC3E}">
        <p14:creationId xmlns:p14="http://schemas.microsoft.com/office/powerpoint/2010/main" val="424842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interviews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Usually </a:t>
            </a:r>
            <a:r>
              <a:rPr lang="en-US" dirty="0"/>
              <a:t>yield richest data, details, new </a:t>
            </a:r>
            <a:r>
              <a:rPr lang="en-US" dirty="0" smtClean="0"/>
              <a:t>insights;</a:t>
            </a:r>
            <a:endParaRPr lang="en-US" dirty="0"/>
          </a:p>
          <a:p>
            <a:pPr>
              <a:buFont typeface="Arial" panose="020B0604020202020204" pitchFamily="34" charset="0"/>
              <a:buChar char="•"/>
            </a:pPr>
            <a:r>
              <a:rPr lang="en-US" dirty="0" smtClean="0"/>
              <a:t>Permit </a:t>
            </a:r>
            <a:r>
              <a:rPr lang="en-US" dirty="0"/>
              <a:t>face-to-face contact with </a:t>
            </a:r>
            <a:r>
              <a:rPr lang="en-US" dirty="0" smtClean="0"/>
              <a:t>respondents;</a:t>
            </a:r>
            <a:endParaRPr lang="en-US" dirty="0"/>
          </a:p>
          <a:p>
            <a:pPr>
              <a:buFont typeface="Arial" panose="020B0604020202020204" pitchFamily="34" charset="0"/>
              <a:buChar char="•"/>
            </a:pPr>
            <a:r>
              <a:rPr lang="en-US" dirty="0" smtClean="0"/>
              <a:t>Provide </a:t>
            </a:r>
            <a:r>
              <a:rPr lang="en-US" dirty="0"/>
              <a:t>opportunity to explore topics in </a:t>
            </a:r>
            <a:r>
              <a:rPr lang="en-US" dirty="0" smtClean="0"/>
              <a:t>depth;</a:t>
            </a:r>
            <a:endParaRPr lang="en-US" dirty="0"/>
          </a:p>
          <a:p>
            <a:pPr>
              <a:buFont typeface="Arial" panose="020B0604020202020204" pitchFamily="34" charset="0"/>
              <a:buChar char="•"/>
            </a:pPr>
            <a:r>
              <a:rPr lang="en-US" dirty="0" smtClean="0"/>
              <a:t>Allow </a:t>
            </a:r>
            <a:r>
              <a:rPr lang="en-US" dirty="0"/>
              <a:t>interviewer to experience the affective as well </a:t>
            </a:r>
            <a:r>
              <a:rPr lang="en-US" dirty="0" smtClean="0"/>
              <a:t>as cognitive </a:t>
            </a:r>
            <a:r>
              <a:rPr lang="en-US" dirty="0"/>
              <a:t>aspects of </a:t>
            </a:r>
            <a:r>
              <a:rPr lang="en-US" dirty="0" smtClean="0"/>
              <a:t>responses;</a:t>
            </a:r>
            <a:endParaRPr lang="en-US" dirty="0"/>
          </a:p>
          <a:p>
            <a:pPr>
              <a:buFont typeface="Arial" panose="020B0604020202020204" pitchFamily="34" charset="0"/>
              <a:buChar char="•"/>
            </a:pPr>
            <a:r>
              <a:rPr lang="en-US" dirty="0" smtClean="0"/>
              <a:t>Allow </a:t>
            </a:r>
            <a:r>
              <a:rPr lang="en-US" dirty="0"/>
              <a:t>interviewer to explain or help clarify </a:t>
            </a:r>
            <a:r>
              <a:rPr lang="en-US" dirty="0" smtClean="0"/>
              <a:t>questions, increasing </a:t>
            </a:r>
            <a:r>
              <a:rPr lang="en-US" dirty="0"/>
              <a:t>the likelihood of useful </a:t>
            </a:r>
            <a:r>
              <a:rPr lang="en-US" dirty="0" smtClean="0"/>
              <a:t>responses;</a:t>
            </a:r>
            <a:endParaRPr lang="en-US" dirty="0"/>
          </a:p>
          <a:p>
            <a:pPr>
              <a:buFont typeface="Arial" panose="020B0604020202020204" pitchFamily="34" charset="0"/>
              <a:buChar char="•"/>
            </a:pPr>
            <a:r>
              <a:rPr lang="en-US" dirty="0" smtClean="0"/>
              <a:t>Allow </a:t>
            </a:r>
            <a:r>
              <a:rPr lang="en-US" dirty="0"/>
              <a:t>interviewer to be flexible in administering interview </a:t>
            </a:r>
            <a:r>
              <a:rPr lang="en-US" dirty="0" smtClean="0"/>
              <a:t>to particular </a:t>
            </a:r>
            <a:r>
              <a:rPr lang="en-US" dirty="0"/>
              <a:t>individuals or in particular </a:t>
            </a:r>
            <a:r>
              <a:rPr lang="en-US" dirty="0" smtClean="0"/>
              <a:t>circumstances.</a:t>
            </a:r>
            <a:endParaRPr lang="en-US" dirty="0"/>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smtClean="0">
                <a:solidFill>
                  <a:schemeClr val="bg1"/>
                </a:solidFill>
              </a:rPr>
              <a:t>NSF. The 2002 User Friendly Handbook for Project Evaluation. Section </a:t>
            </a:r>
            <a:r>
              <a:rPr lang="en-US" sz="1400" b="0" dirty="0">
                <a:solidFill>
                  <a:schemeClr val="bg1"/>
                </a:solidFill>
              </a:rPr>
              <a:t>III - An Overview of Quantitative and Qualitative Data Collection Methods. https://www.nsf.gov/pubs/2002/nsf02057/nsf02057_4.pdf</a:t>
            </a:r>
          </a:p>
        </p:txBody>
      </p:sp>
    </p:spTree>
    <p:extLst>
      <p:ext uri="{BB962C8B-B14F-4D97-AF65-F5344CB8AC3E}">
        <p14:creationId xmlns:p14="http://schemas.microsoft.com/office/powerpoint/2010/main" val="374125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interviews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Expensive and </a:t>
            </a:r>
            <a:r>
              <a:rPr lang="en-US" dirty="0" smtClean="0"/>
              <a:t>time-consuming;</a:t>
            </a:r>
            <a:endParaRPr lang="en-US" dirty="0"/>
          </a:p>
          <a:p>
            <a:pPr>
              <a:buFont typeface="Arial" panose="020B0604020202020204" pitchFamily="34" charset="0"/>
              <a:buChar char="•"/>
            </a:pPr>
            <a:r>
              <a:rPr lang="en-US" dirty="0" smtClean="0"/>
              <a:t>Need </a:t>
            </a:r>
            <a:r>
              <a:rPr lang="en-US" dirty="0"/>
              <a:t>well-qualified, highly trained </a:t>
            </a:r>
            <a:r>
              <a:rPr lang="en-US" dirty="0" smtClean="0"/>
              <a:t>interviewers;</a:t>
            </a:r>
            <a:endParaRPr lang="en-US" dirty="0"/>
          </a:p>
          <a:p>
            <a:pPr>
              <a:buFont typeface="Arial" panose="020B0604020202020204" pitchFamily="34" charset="0"/>
              <a:buChar char="•"/>
            </a:pPr>
            <a:r>
              <a:rPr lang="en-US" dirty="0" smtClean="0"/>
              <a:t>Interviewee </a:t>
            </a:r>
            <a:r>
              <a:rPr lang="en-US" dirty="0"/>
              <a:t>may distort information through recall </a:t>
            </a:r>
            <a:r>
              <a:rPr lang="en-US" dirty="0" smtClean="0"/>
              <a:t>error, selective </a:t>
            </a:r>
            <a:r>
              <a:rPr lang="en-US" dirty="0"/>
              <a:t>perceptions, desire to please </a:t>
            </a:r>
            <a:r>
              <a:rPr lang="en-US" dirty="0" smtClean="0"/>
              <a:t>interviewer;</a:t>
            </a:r>
            <a:endParaRPr lang="en-US" dirty="0"/>
          </a:p>
          <a:p>
            <a:pPr>
              <a:buFont typeface="Arial" panose="020B0604020202020204" pitchFamily="34" charset="0"/>
              <a:buChar char="•"/>
            </a:pPr>
            <a:r>
              <a:rPr lang="en-US" dirty="0" smtClean="0"/>
              <a:t>Flexibility </a:t>
            </a:r>
            <a:r>
              <a:rPr lang="en-US" dirty="0"/>
              <a:t>can result in inconsistencies across </a:t>
            </a:r>
            <a:r>
              <a:rPr lang="en-US" dirty="0" smtClean="0"/>
              <a:t>interviews;</a:t>
            </a:r>
            <a:endParaRPr lang="en-US" dirty="0"/>
          </a:p>
          <a:p>
            <a:pPr>
              <a:buFont typeface="Arial" panose="020B0604020202020204" pitchFamily="34" charset="0"/>
              <a:buChar char="•"/>
            </a:pPr>
            <a:r>
              <a:rPr lang="en-US" dirty="0" smtClean="0"/>
              <a:t>Volume </a:t>
            </a:r>
            <a:r>
              <a:rPr lang="en-US" dirty="0"/>
              <a:t>of information very large; </a:t>
            </a:r>
            <a:endParaRPr lang="en-US" dirty="0" smtClean="0"/>
          </a:p>
          <a:p>
            <a:pPr>
              <a:buFont typeface="Arial" panose="020B0604020202020204" pitchFamily="34" charset="0"/>
              <a:buChar char="•"/>
            </a:pPr>
            <a:r>
              <a:rPr lang="en-US" dirty="0" smtClean="0"/>
              <a:t>May </a:t>
            </a:r>
            <a:r>
              <a:rPr lang="en-US" dirty="0"/>
              <a:t>be difficult </a:t>
            </a:r>
            <a:r>
              <a:rPr lang="en-US" dirty="0" smtClean="0"/>
              <a:t>to transcribe </a:t>
            </a:r>
            <a:r>
              <a:rPr lang="en-US" dirty="0"/>
              <a:t>and reduce </a:t>
            </a:r>
            <a:r>
              <a:rPr lang="en-US" dirty="0" smtClean="0"/>
              <a:t>data.</a:t>
            </a:r>
            <a:endParaRPr lang="en-US" dirty="0"/>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smtClean="0">
                <a:solidFill>
                  <a:schemeClr val="bg1"/>
                </a:solidFill>
              </a:rPr>
              <a:t>NSF. The 2002 User Friendly Handbook for Project Evaluation. Section </a:t>
            </a:r>
            <a:r>
              <a:rPr lang="en-US" sz="1400" b="0" dirty="0">
                <a:solidFill>
                  <a:schemeClr val="bg1"/>
                </a:solidFill>
              </a:rPr>
              <a:t>III - An Overview of Quantitative and Qualitative Data Collection Methods. https://www.nsf.gov/pubs/2002/nsf02057/nsf02057_4.pdf</a:t>
            </a:r>
          </a:p>
        </p:txBody>
      </p:sp>
    </p:spTree>
    <p:extLst>
      <p:ext uri="{BB962C8B-B14F-4D97-AF65-F5344CB8AC3E}">
        <p14:creationId xmlns:p14="http://schemas.microsoft.com/office/powerpoint/2010/main" val="170640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QRM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a:t>
            </a:r>
            <a:endParaRPr lang="en-US" sz="2800" dirty="0"/>
          </a:p>
          <a:p>
            <a:pPr>
              <a:buFont typeface="Arial" panose="020B0604020202020204" pitchFamily="34" charset="0"/>
              <a:buChar char="•"/>
            </a:pPr>
            <a:r>
              <a:rPr lang="en-US" sz="2800" dirty="0" smtClean="0"/>
              <a:t>Interviews</a:t>
            </a:r>
            <a:endParaRPr lang="en-US" sz="2800" dirty="0"/>
          </a:p>
          <a:p>
            <a:pPr>
              <a:buFont typeface="Arial" panose="020B0604020202020204" pitchFamily="34" charset="0"/>
              <a:buChar char="•"/>
            </a:pPr>
            <a:r>
              <a:rPr lang="en-US" sz="2800" dirty="0" smtClean="0"/>
              <a:t>Focus </a:t>
            </a:r>
            <a:r>
              <a:rPr lang="en-US" sz="2800" dirty="0"/>
              <a:t>groups</a:t>
            </a:r>
          </a:p>
          <a:p>
            <a:pPr>
              <a:buFont typeface="Arial" panose="020B0604020202020204" pitchFamily="34" charset="0"/>
              <a:buChar char="•"/>
            </a:pPr>
            <a:r>
              <a:rPr lang="en-US" sz="2800" dirty="0" smtClean="0"/>
              <a:t>Observation</a:t>
            </a:r>
            <a:endParaRPr lang="en-US" sz="2800" dirty="0"/>
          </a:p>
          <a:p>
            <a:pPr>
              <a:buFont typeface="Arial" panose="020B0604020202020204" pitchFamily="34" charset="0"/>
              <a:buChar char="•"/>
            </a:pPr>
            <a:r>
              <a:rPr lang="en-US" sz="2800" dirty="0" smtClean="0"/>
              <a:t>(</a:t>
            </a:r>
            <a:r>
              <a:rPr lang="en-US" sz="2800" dirty="0"/>
              <a:t>Data) extraction</a:t>
            </a:r>
          </a:p>
          <a:p>
            <a:pPr>
              <a:buFont typeface="Arial" panose="020B0604020202020204" pitchFamily="34" charset="0"/>
              <a:buChar char="•"/>
            </a:pPr>
            <a:r>
              <a:rPr lang="en-US" sz="2800" dirty="0" smtClean="0"/>
              <a:t>Secondary </a:t>
            </a:r>
            <a:r>
              <a:rPr lang="en-US" sz="2800" dirty="0"/>
              <a:t>data </a:t>
            </a:r>
            <a:r>
              <a:rPr lang="en-US" sz="2800" dirty="0" smtClean="0"/>
              <a:t>sources</a:t>
            </a:r>
          </a:p>
          <a:p>
            <a:pPr>
              <a:buFont typeface="Arial" panose="020B0604020202020204" pitchFamily="34" charset="0"/>
              <a:buChar char="•"/>
            </a:pPr>
            <a:r>
              <a:rPr lang="en-US" sz="2800" dirty="0" smtClean="0"/>
              <a:t>Ethnography</a:t>
            </a:r>
            <a:endParaRPr lang="en-US" sz="2800" dirty="0"/>
          </a:p>
        </p:txBody>
      </p:sp>
      <p:sp>
        <p:nvSpPr>
          <p:cNvPr id="4" name="TextBox 3"/>
          <p:cNvSpPr txBox="1"/>
          <p:nvPr/>
        </p:nvSpPr>
        <p:spPr>
          <a:xfrm>
            <a:off x="4724400" y="2773680"/>
            <a:ext cx="40386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D</a:t>
            </a:r>
            <a:r>
              <a:rPr lang="en-US" sz="2400" b="0" dirty="0" smtClean="0">
                <a:solidFill>
                  <a:schemeClr val="bg1"/>
                </a:solidFill>
              </a:rPr>
              <a:t>ynamic </a:t>
            </a:r>
            <a:r>
              <a:rPr lang="en-US" sz="2400" b="0" dirty="0">
                <a:solidFill>
                  <a:schemeClr val="bg1"/>
                </a:solidFill>
              </a:rPr>
              <a:t>group </a:t>
            </a:r>
            <a:r>
              <a:rPr lang="en-US" sz="2400" b="0" dirty="0" smtClean="0">
                <a:solidFill>
                  <a:schemeClr val="bg1"/>
                </a:solidFill>
              </a:rPr>
              <a:t>discussions with more than one information </a:t>
            </a:r>
            <a:r>
              <a:rPr lang="en-US" sz="2400" b="0" dirty="0" smtClean="0">
                <a:solidFill>
                  <a:schemeClr val="bg1"/>
                </a:solidFill>
              </a:rPr>
              <a:t>source;</a:t>
            </a:r>
            <a:endParaRPr lang="en-US" sz="2400" b="0" dirty="0" smtClean="0">
              <a:solidFill>
                <a:schemeClr val="bg1"/>
              </a:solidFill>
            </a:endParaRPr>
          </a:p>
          <a:p>
            <a:pPr marL="457200" indent="-457200" algn="l">
              <a:buFont typeface="Arial" panose="020B0604020202020204" pitchFamily="34" charset="0"/>
              <a:buChar char="•"/>
            </a:pPr>
            <a:r>
              <a:rPr lang="en-US" sz="2400" b="0" dirty="0" smtClean="0">
                <a:solidFill>
                  <a:schemeClr val="bg1"/>
                </a:solidFill>
              </a:rPr>
              <a:t>Dialogue evolves also in response to what sources bring on rather than interviewer </a:t>
            </a:r>
            <a:r>
              <a:rPr lang="en-US" sz="2400" b="0" dirty="0" smtClean="0">
                <a:solidFill>
                  <a:schemeClr val="bg1"/>
                </a:solidFill>
              </a:rPr>
              <a:t>alone.</a:t>
            </a:r>
            <a:endParaRPr lang="en-US" sz="2400" b="0" dirty="0">
              <a:solidFill>
                <a:schemeClr val="bg1"/>
              </a:solidFill>
            </a:endParaRPr>
          </a:p>
        </p:txBody>
      </p:sp>
      <p:cxnSp>
        <p:nvCxnSpPr>
          <p:cNvPr id="5" name="Straight Arrow Connector 4"/>
          <p:cNvCxnSpPr/>
          <p:nvPr/>
        </p:nvCxnSpPr>
        <p:spPr bwMode="auto">
          <a:xfrm>
            <a:off x="2799080" y="3012440"/>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734410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characteristics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Required elements:</a:t>
            </a:r>
          </a:p>
          <a:p>
            <a:pPr lvl="1">
              <a:buFont typeface="Arial" panose="020B0604020202020204" pitchFamily="34" charset="0"/>
              <a:buChar char="•"/>
            </a:pPr>
            <a:r>
              <a:rPr lang="en-US" dirty="0" smtClean="0"/>
              <a:t>Goal is research;</a:t>
            </a:r>
            <a:endParaRPr lang="en-US" dirty="0"/>
          </a:p>
          <a:p>
            <a:pPr lvl="1">
              <a:buFont typeface="Arial" panose="020B0604020202020204" pitchFamily="34" charset="0"/>
              <a:buChar char="•"/>
            </a:pPr>
            <a:r>
              <a:rPr lang="en-US" dirty="0" smtClean="0"/>
              <a:t>Presence of a moderator;</a:t>
            </a:r>
          </a:p>
          <a:p>
            <a:pPr lvl="1">
              <a:buFont typeface="Arial" panose="020B0604020202020204" pitchFamily="34" charset="0"/>
              <a:buChar char="•"/>
            </a:pPr>
            <a:r>
              <a:rPr lang="en-US" dirty="0" smtClean="0"/>
              <a:t>Dynamic </a:t>
            </a:r>
            <a:r>
              <a:rPr lang="en-US" dirty="0"/>
              <a:t>verbal </a:t>
            </a:r>
            <a:r>
              <a:rPr lang="en-US" dirty="0" smtClean="0"/>
              <a:t>AND nonverbal discussion.</a:t>
            </a: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1005524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communication</a:t>
            </a:r>
            <a:endParaRPr lang="en-US" dirty="0"/>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gridCol w="1447800"/>
                <a:gridCol w="1752600"/>
                <a:gridCol w="1143000"/>
                <a:gridCol w="1447800"/>
                <a:gridCol w="1447800"/>
              </a:tblGrid>
              <a:tr h="370840">
                <a:tc>
                  <a:txBody>
                    <a:bodyPr/>
                    <a:lstStyle/>
                    <a:p>
                      <a:r>
                        <a:rPr lang="en-US" dirty="0" smtClean="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Iconics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Metaphorics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Deictics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Emblems</a:t>
                      </a:r>
                    </a:p>
                  </a:txBody>
                  <a:tcPr>
                    <a:noFill/>
                  </a:tcPr>
                </a:tc>
              </a:tr>
              <a:tr h="370840">
                <a:tc>
                  <a:txBody>
                    <a:bodyPr/>
                    <a:lstStyle/>
                    <a:p>
                      <a:r>
                        <a:rPr lang="en-US" dirty="0" smtClean="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r>
                        <a:rPr lang="en-US" dirty="0" smtClean="0">
                          <a:solidFill>
                            <a:schemeClr val="bg1"/>
                          </a:solidFill>
                        </a:rPr>
                        <a:t>Fear</a:t>
                      </a:r>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smtClean="0">
                <a:solidFill>
                  <a:schemeClr val="bg1"/>
                </a:solidFill>
              </a:rPr>
              <a:t>AJ</a:t>
            </a:r>
            <a:r>
              <a:rPr lang="en-US" sz="1200" b="0" dirty="0">
                <a:solidFill>
                  <a:schemeClr val="bg1"/>
                </a:solidFill>
              </a:rPr>
              <a:t>. </a:t>
            </a:r>
            <a:r>
              <a:rPr lang="en-US" sz="1200" b="0" dirty="0" err="1" smtClean="0">
                <a:solidFill>
                  <a:schemeClr val="bg1"/>
                </a:solidFill>
              </a:rPr>
              <a:t>Onwuegbuzie</a:t>
            </a:r>
            <a:r>
              <a:rPr lang="en-US" sz="1200" b="0" dirty="0" smtClean="0">
                <a:solidFill>
                  <a:schemeClr val="bg1"/>
                </a:solidFill>
              </a:rPr>
              <a:t> et.al. </a:t>
            </a:r>
            <a:r>
              <a:rPr lang="en-US" sz="1200" b="0" dirty="0">
                <a:solidFill>
                  <a:schemeClr val="bg1"/>
                </a:solidFill>
              </a:rPr>
              <a:t>Innovative Data Collection Strategies in </a:t>
            </a:r>
            <a:r>
              <a:rPr lang="en-US" sz="1200" b="0" dirty="0" smtClean="0">
                <a:solidFill>
                  <a:schemeClr val="bg1"/>
                </a:solidFill>
              </a:rPr>
              <a:t>Qualitative Research. The </a:t>
            </a:r>
            <a:r>
              <a:rPr lang="en-US" sz="1200" b="0" dirty="0">
                <a:solidFill>
                  <a:schemeClr val="bg1"/>
                </a:solidFill>
              </a:rPr>
              <a:t>Qualitative Report </a:t>
            </a:r>
            <a:r>
              <a:rPr lang="en-US" sz="1200" b="0" dirty="0" smtClean="0">
                <a:solidFill>
                  <a:schemeClr val="bg1"/>
                </a:solidFill>
              </a:rPr>
              <a:t>2010;15(3):696-726.</a:t>
            </a:r>
            <a:endParaRPr lang="en-US" sz="1200" b="0" dirty="0">
              <a:solidFill>
                <a:schemeClr val="bg1"/>
              </a:solidFill>
            </a:endParaRPr>
          </a:p>
          <a:p>
            <a:pPr algn="r"/>
            <a:r>
              <a:rPr lang="en-US" sz="1200" b="0" dirty="0">
                <a:solidFill>
                  <a:schemeClr val="bg1"/>
                </a:solidFill>
              </a:rPr>
              <a:t>http://</a:t>
            </a:r>
            <a:r>
              <a:rPr lang="en-US" sz="1200" b="0" dirty="0" smtClean="0">
                <a:solidFill>
                  <a:schemeClr val="bg1"/>
                </a:solidFill>
              </a:rPr>
              <a:t>www.nova.edu/ssss/QR/QR15-3/onwuegbuzie.pdf</a:t>
            </a:r>
            <a:endParaRPr lang="en-US" sz="1200" b="0" dirty="0">
              <a:solidFill>
                <a:schemeClr val="bg1"/>
              </a:solidFill>
            </a:endParaRPr>
          </a:p>
        </p:txBody>
      </p:sp>
    </p:spTree>
    <p:extLst>
      <p:ext uri="{BB962C8B-B14F-4D97-AF65-F5344CB8AC3E}">
        <p14:creationId xmlns:p14="http://schemas.microsoft.com/office/powerpoint/2010/main" val="594836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communication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1488298"/>
              </p:ext>
            </p:extLst>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gridCol w="1447800"/>
                <a:gridCol w="1752600"/>
                <a:gridCol w="1143000"/>
                <a:gridCol w="1447800"/>
                <a:gridCol w="1447800"/>
              </a:tblGrid>
              <a:tr h="370840">
                <a:tc>
                  <a:txBody>
                    <a:bodyPr/>
                    <a:lstStyle/>
                    <a:p>
                      <a:r>
                        <a:rPr lang="en-US" dirty="0" smtClean="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Iconics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Metaphorics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Deictics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Emblems</a:t>
                      </a:r>
                    </a:p>
                  </a:txBody>
                  <a:tcPr>
                    <a:noFill/>
                  </a:tcPr>
                </a:tc>
              </a:tr>
              <a:tr h="370840">
                <a:tc>
                  <a:txBody>
                    <a:bodyPr/>
                    <a:lstStyle/>
                    <a:p>
                      <a:r>
                        <a:rPr lang="en-US" dirty="0" smtClean="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r>
                        <a:rPr lang="en-US" dirty="0" smtClean="0">
                          <a:solidFill>
                            <a:schemeClr val="bg1"/>
                          </a:solidFill>
                        </a:rPr>
                        <a:t>Fear</a:t>
                      </a:r>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smtClean="0">
                <a:solidFill>
                  <a:schemeClr val="bg1"/>
                </a:solidFill>
              </a:rPr>
              <a:t>AJ</a:t>
            </a:r>
            <a:r>
              <a:rPr lang="en-US" sz="1200" b="0" dirty="0">
                <a:solidFill>
                  <a:schemeClr val="bg1"/>
                </a:solidFill>
              </a:rPr>
              <a:t>. </a:t>
            </a:r>
            <a:r>
              <a:rPr lang="en-US" sz="1200" b="0" dirty="0" err="1" smtClean="0">
                <a:solidFill>
                  <a:schemeClr val="bg1"/>
                </a:solidFill>
              </a:rPr>
              <a:t>Onwuegbuzie</a:t>
            </a:r>
            <a:r>
              <a:rPr lang="en-US" sz="1200" b="0" dirty="0" smtClean="0">
                <a:solidFill>
                  <a:schemeClr val="bg1"/>
                </a:solidFill>
              </a:rPr>
              <a:t> et.al. </a:t>
            </a:r>
            <a:r>
              <a:rPr lang="en-US" sz="1200" b="0" dirty="0">
                <a:solidFill>
                  <a:schemeClr val="bg1"/>
                </a:solidFill>
              </a:rPr>
              <a:t>Innovative Data Collection Strategies in </a:t>
            </a:r>
            <a:r>
              <a:rPr lang="en-US" sz="1200" b="0" dirty="0" smtClean="0">
                <a:solidFill>
                  <a:schemeClr val="bg1"/>
                </a:solidFill>
              </a:rPr>
              <a:t>Qualitative Research. The </a:t>
            </a:r>
            <a:r>
              <a:rPr lang="en-US" sz="1200" b="0" dirty="0">
                <a:solidFill>
                  <a:schemeClr val="bg1"/>
                </a:solidFill>
              </a:rPr>
              <a:t>Qualitative Report </a:t>
            </a:r>
            <a:r>
              <a:rPr lang="en-US" sz="1200" b="0" dirty="0" smtClean="0">
                <a:solidFill>
                  <a:schemeClr val="bg1"/>
                </a:solidFill>
              </a:rPr>
              <a:t>2010;15(3):696-726.</a:t>
            </a:r>
            <a:endParaRPr lang="en-US" sz="1200" b="0" dirty="0">
              <a:solidFill>
                <a:schemeClr val="bg1"/>
              </a:solidFill>
            </a:endParaRPr>
          </a:p>
          <a:p>
            <a:pPr algn="r"/>
            <a:r>
              <a:rPr lang="en-US" sz="1200" b="0" dirty="0">
                <a:solidFill>
                  <a:schemeClr val="bg1"/>
                </a:solidFill>
              </a:rPr>
              <a:t>http://</a:t>
            </a:r>
            <a:r>
              <a:rPr lang="en-US" sz="1200" b="0" dirty="0" smtClean="0">
                <a:solidFill>
                  <a:schemeClr val="bg1"/>
                </a:solidFill>
              </a:rPr>
              <a:t>www.nova.edu/ssss/QR/QR15-3/onwuegbuzie.pdf</a:t>
            </a:r>
            <a:endParaRPr lang="en-US" sz="1200" b="0" dirty="0">
              <a:solidFill>
                <a:schemeClr val="bg1"/>
              </a:solidFill>
            </a:endParaRPr>
          </a:p>
        </p:txBody>
      </p:sp>
      <p:sp>
        <p:nvSpPr>
          <p:cNvPr id="6" name="TextBox 5"/>
          <p:cNvSpPr txBox="1"/>
          <p:nvPr/>
        </p:nvSpPr>
        <p:spPr>
          <a:xfrm>
            <a:off x="228600" y="4953000"/>
            <a:ext cx="8686800" cy="923330"/>
          </a:xfrm>
          <a:prstGeom prst="rect">
            <a:avLst/>
          </a:prstGeom>
          <a:noFill/>
        </p:spPr>
        <p:txBody>
          <a:bodyPr wrap="square" rtlCol="0">
            <a:spAutoFit/>
          </a:bodyPr>
          <a:lstStyle/>
          <a:p>
            <a:pPr algn="l"/>
            <a:r>
              <a:rPr lang="en-US" sz="1800" dirty="0">
                <a:solidFill>
                  <a:schemeClr val="bg1"/>
                </a:solidFill>
              </a:rPr>
              <a:t>concrete gestures </a:t>
            </a:r>
            <a:r>
              <a:rPr lang="en-US" sz="1800" dirty="0" smtClean="0">
                <a:solidFill>
                  <a:schemeClr val="bg1"/>
                </a:solidFill>
              </a:rPr>
              <a:t>that simulate </a:t>
            </a:r>
            <a:r>
              <a:rPr lang="en-US" sz="1800" dirty="0">
                <a:solidFill>
                  <a:schemeClr val="bg1"/>
                </a:solidFill>
              </a:rPr>
              <a:t>movements or depict movement or objects</a:t>
            </a:r>
            <a:r>
              <a:rPr lang="en-US" sz="1800" b="0" dirty="0">
                <a:solidFill>
                  <a:schemeClr val="bg1"/>
                </a:solidFill>
              </a:rPr>
              <a:t>, </a:t>
            </a:r>
            <a:endParaRPr lang="en-US" sz="1800" b="0" dirty="0" smtClean="0">
              <a:solidFill>
                <a:schemeClr val="bg1"/>
              </a:solidFill>
            </a:endParaRPr>
          </a:p>
          <a:p>
            <a:pPr marL="517525" indent="-517525" algn="l"/>
            <a:r>
              <a:rPr lang="en-US" sz="1800" b="0" dirty="0">
                <a:solidFill>
                  <a:schemeClr val="bg1"/>
                </a:solidFill>
              </a:rPr>
              <a:t>	</a:t>
            </a:r>
            <a:r>
              <a:rPr lang="en-US" sz="1800" b="0" dirty="0" smtClean="0">
                <a:solidFill>
                  <a:schemeClr val="bg1"/>
                </a:solidFill>
              </a:rPr>
              <a:t>e.g. the </a:t>
            </a:r>
            <a:r>
              <a:rPr lang="en-US" sz="1800" b="0" dirty="0">
                <a:solidFill>
                  <a:schemeClr val="bg1"/>
                </a:solidFill>
              </a:rPr>
              <a:t>simultaneous </a:t>
            </a:r>
            <a:r>
              <a:rPr lang="en-US" sz="1800" b="0" dirty="0" smtClean="0">
                <a:solidFill>
                  <a:schemeClr val="bg1"/>
                </a:solidFill>
              </a:rPr>
              <a:t>upper movement </a:t>
            </a:r>
            <a:r>
              <a:rPr lang="en-US" sz="1800" b="0" dirty="0">
                <a:solidFill>
                  <a:schemeClr val="bg1"/>
                </a:solidFill>
              </a:rPr>
              <a:t>of the upper half of the body while stating that “the table jumped up in the air</a:t>
            </a:r>
            <a:r>
              <a:rPr lang="en-US" sz="1800" b="0" dirty="0" smtClean="0">
                <a:solidFill>
                  <a:schemeClr val="bg1"/>
                </a:solidFill>
              </a:rPr>
              <a:t>” when </a:t>
            </a:r>
            <a:r>
              <a:rPr lang="en-US" sz="1800" b="0" dirty="0">
                <a:solidFill>
                  <a:schemeClr val="bg1"/>
                </a:solidFill>
              </a:rPr>
              <a:t>describing the observed effects of an earthquake.</a:t>
            </a:r>
          </a:p>
        </p:txBody>
      </p:sp>
      <p:sp>
        <p:nvSpPr>
          <p:cNvPr id="7" name="Down Arrow 6"/>
          <p:cNvSpPr/>
          <p:nvPr/>
        </p:nvSpPr>
        <p:spPr bwMode="auto">
          <a:xfrm>
            <a:off x="2209800" y="4114800"/>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14211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communication</a:t>
            </a:r>
            <a:endParaRPr lang="en-US" dirty="0"/>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gridCol w="1447800"/>
                <a:gridCol w="1752600"/>
                <a:gridCol w="1143000"/>
                <a:gridCol w="1447800"/>
                <a:gridCol w="1447800"/>
              </a:tblGrid>
              <a:tr h="370840">
                <a:tc>
                  <a:txBody>
                    <a:bodyPr/>
                    <a:lstStyle/>
                    <a:p>
                      <a:r>
                        <a:rPr lang="en-US" dirty="0" smtClean="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Iconics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Metaphorics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Deictics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Emblems</a:t>
                      </a:r>
                    </a:p>
                  </a:txBody>
                  <a:tcPr>
                    <a:noFill/>
                  </a:tcPr>
                </a:tc>
              </a:tr>
              <a:tr h="370840">
                <a:tc>
                  <a:txBody>
                    <a:bodyPr/>
                    <a:lstStyle/>
                    <a:p>
                      <a:r>
                        <a:rPr lang="en-US" dirty="0" smtClean="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r>
                        <a:rPr lang="en-US" dirty="0" smtClean="0">
                          <a:solidFill>
                            <a:schemeClr val="bg1"/>
                          </a:solidFill>
                        </a:rPr>
                        <a:t>Fear</a:t>
                      </a:r>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smtClean="0">
                <a:solidFill>
                  <a:schemeClr val="bg1"/>
                </a:solidFill>
              </a:rPr>
              <a:t>AJ</a:t>
            </a:r>
            <a:r>
              <a:rPr lang="en-US" sz="1200" b="0" dirty="0">
                <a:solidFill>
                  <a:schemeClr val="bg1"/>
                </a:solidFill>
              </a:rPr>
              <a:t>. </a:t>
            </a:r>
            <a:r>
              <a:rPr lang="en-US" sz="1200" b="0" dirty="0" err="1" smtClean="0">
                <a:solidFill>
                  <a:schemeClr val="bg1"/>
                </a:solidFill>
              </a:rPr>
              <a:t>Onwuegbuzie</a:t>
            </a:r>
            <a:r>
              <a:rPr lang="en-US" sz="1200" b="0" dirty="0" smtClean="0">
                <a:solidFill>
                  <a:schemeClr val="bg1"/>
                </a:solidFill>
              </a:rPr>
              <a:t> et.al. </a:t>
            </a:r>
            <a:r>
              <a:rPr lang="en-US" sz="1200" b="0" dirty="0">
                <a:solidFill>
                  <a:schemeClr val="bg1"/>
                </a:solidFill>
              </a:rPr>
              <a:t>Innovative Data Collection Strategies in </a:t>
            </a:r>
            <a:r>
              <a:rPr lang="en-US" sz="1200" b="0" dirty="0" smtClean="0">
                <a:solidFill>
                  <a:schemeClr val="bg1"/>
                </a:solidFill>
              </a:rPr>
              <a:t>Qualitative Research. The </a:t>
            </a:r>
            <a:r>
              <a:rPr lang="en-US" sz="1200" b="0" dirty="0">
                <a:solidFill>
                  <a:schemeClr val="bg1"/>
                </a:solidFill>
              </a:rPr>
              <a:t>Qualitative Report </a:t>
            </a:r>
            <a:r>
              <a:rPr lang="en-US" sz="1200" b="0" dirty="0" smtClean="0">
                <a:solidFill>
                  <a:schemeClr val="bg1"/>
                </a:solidFill>
              </a:rPr>
              <a:t>2010;15(3):696-726.</a:t>
            </a:r>
            <a:endParaRPr lang="en-US" sz="1200" b="0" dirty="0">
              <a:solidFill>
                <a:schemeClr val="bg1"/>
              </a:solidFill>
            </a:endParaRPr>
          </a:p>
          <a:p>
            <a:pPr algn="r"/>
            <a:r>
              <a:rPr lang="en-US" sz="1200" b="0" dirty="0">
                <a:solidFill>
                  <a:schemeClr val="bg1"/>
                </a:solidFill>
              </a:rPr>
              <a:t>http://</a:t>
            </a:r>
            <a:r>
              <a:rPr lang="en-US" sz="1200" b="0" dirty="0" smtClean="0">
                <a:solidFill>
                  <a:schemeClr val="bg1"/>
                </a:solidFill>
              </a:rPr>
              <a:t>www.nova.edu/ssss/QR/QR15-3/onwuegbuzie.pdf</a:t>
            </a:r>
            <a:endParaRPr lang="en-US" sz="1200" b="0" dirty="0">
              <a:solidFill>
                <a:schemeClr val="bg1"/>
              </a:solidFill>
            </a:endParaRPr>
          </a:p>
        </p:txBody>
      </p:sp>
      <p:sp>
        <p:nvSpPr>
          <p:cNvPr id="6" name="TextBox 5"/>
          <p:cNvSpPr txBox="1"/>
          <p:nvPr/>
        </p:nvSpPr>
        <p:spPr>
          <a:xfrm>
            <a:off x="228600" y="4953000"/>
            <a:ext cx="8686800" cy="1107996"/>
          </a:xfrm>
          <a:prstGeom prst="rect">
            <a:avLst/>
          </a:prstGeom>
          <a:noFill/>
        </p:spPr>
        <p:txBody>
          <a:bodyPr wrap="square" rtlCol="0">
            <a:spAutoFit/>
          </a:bodyPr>
          <a:lstStyle/>
          <a:p>
            <a:pPr algn="l"/>
            <a:r>
              <a:rPr lang="en-US" sz="1800" dirty="0">
                <a:solidFill>
                  <a:schemeClr val="bg1"/>
                </a:solidFill>
              </a:rPr>
              <a:t>portray abstract thoughts or ideas. </a:t>
            </a:r>
            <a:endParaRPr lang="en-US" sz="1800" dirty="0" smtClean="0">
              <a:solidFill>
                <a:schemeClr val="bg1"/>
              </a:solidFill>
            </a:endParaRPr>
          </a:p>
          <a:p>
            <a:pPr marL="346075" algn="l"/>
            <a:r>
              <a:rPr lang="en-US" sz="1600" b="0" dirty="0" smtClean="0">
                <a:solidFill>
                  <a:schemeClr val="bg1"/>
                </a:solidFill>
              </a:rPr>
              <a:t>e.g., </a:t>
            </a:r>
            <a:r>
              <a:rPr lang="en-US" sz="1600" b="0" dirty="0">
                <a:solidFill>
                  <a:schemeClr val="bg1"/>
                </a:solidFill>
              </a:rPr>
              <a:t>the phrase (i.e., idiom), “take the bull by its horns,” could be depicted by </a:t>
            </a:r>
            <a:r>
              <a:rPr lang="en-US" sz="1600" b="0" dirty="0" smtClean="0">
                <a:solidFill>
                  <a:schemeClr val="bg1"/>
                </a:solidFill>
              </a:rPr>
              <a:t>the interviewee </a:t>
            </a:r>
            <a:r>
              <a:rPr lang="en-US" sz="1600" b="0" dirty="0">
                <a:solidFill>
                  <a:schemeClr val="bg1"/>
                </a:solidFill>
              </a:rPr>
              <a:t>stretching out both hands and clenching both fists to indicate taking one </a:t>
            </a:r>
            <a:r>
              <a:rPr lang="en-US" sz="1600" b="0" dirty="0" smtClean="0">
                <a:solidFill>
                  <a:schemeClr val="bg1"/>
                </a:solidFill>
              </a:rPr>
              <a:t>horn with </a:t>
            </a:r>
            <a:r>
              <a:rPr lang="en-US" sz="1600" b="0" dirty="0">
                <a:solidFill>
                  <a:schemeClr val="bg1"/>
                </a:solidFill>
              </a:rPr>
              <a:t>each hand, which, in turn, is used to indicate that the interviewee has started </a:t>
            </a:r>
            <a:r>
              <a:rPr lang="en-US" sz="1600" b="0" dirty="0" smtClean="0">
                <a:solidFill>
                  <a:schemeClr val="bg1"/>
                </a:solidFill>
              </a:rPr>
              <a:t>taking control </a:t>
            </a:r>
            <a:r>
              <a:rPr lang="en-US" sz="1600" b="0" dirty="0">
                <a:solidFill>
                  <a:schemeClr val="bg1"/>
                </a:solidFill>
              </a:rPr>
              <a:t>of her life</a:t>
            </a:r>
            <a:r>
              <a:rPr lang="en-US" sz="1600" b="0" dirty="0" smtClean="0">
                <a:solidFill>
                  <a:schemeClr val="bg1"/>
                </a:solidFill>
              </a:rPr>
              <a:t>.</a:t>
            </a:r>
            <a:endParaRPr lang="en-US" sz="1600" b="0" dirty="0">
              <a:solidFill>
                <a:schemeClr val="bg1"/>
              </a:solidFill>
            </a:endParaRPr>
          </a:p>
        </p:txBody>
      </p:sp>
      <p:sp>
        <p:nvSpPr>
          <p:cNvPr id="7" name="Down Arrow 6"/>
          <p:cNvSpPr/>
          <p:nvPr/>
        </p:nvSpPr>
        <p:spPr bwMode="auto">
          <a:xfrm>
            <a:off x="3810000" y="4114800"/>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03988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communication</a:t>
            </a:r>
            <a:endParaRPr lang="en-US" dirty="0"/>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gridCol w="1447800"/>
                <a:gridCol w="1752600"/>
                <a:gridCol w="1143000"/>
                <a:gridCol w="1447800"/>
                <a:gridCol w="1447800"/>
              </a:tblGrid>
              <a:tr h="370840">
                <a:tc>
                  <a:txBody>
                    <a:bodyPr/>
                    <a:lstStyle/>
                    <a:p>
                      <a:r>
                        <a:rPr lang="en-US" dirty="0" smtClean="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Iconics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Metaphorics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Deictics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Emblems</a:t>
                      </a:r>
                    </a:p>
                  </a:txBody>
                  <a:tcPr>
                    <a:noFill/>
                  </a:tcPr>
                </a:tc>
              </a:tr>
              <a:tr h="370840">
                <a:tc>
                  <a:txBody>
                    <a:bodyPr/>
                    <a:lstStyle/>
                    <a:p>
                      <a:r>
                        <a:rPr lang="en-US" dirty="0" smtClean="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r>
                        <a:rPr lang="en-US" dirty="0" smtClean="0">
                          <a:solidFill>
                            <a:schemeClr val="bg1"/>
                          </a:solidFill>
                        </a:rPr>
                        <a:t>Fear</a:t>
                      </a:r>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smtClean="0">
                <a:solidFill>
                  <a:schemeClr val="bg1"/>
                </a:solidFill>
              </a:rPr>
              <a:t>AJ</a:t>
            </a:r>
            <a:r>
              <a:rPr lang="en-US" sz="1200" b="0" dirty="0">
                <a:solidFill>
                  <a:schemeClr val="bg1"/>
                </a:solidFill>
              </a:rPr>
              <a:t>. </a:t>
            </a:r>
            <a:r>
              <a:rPr lang="en-US" sz="1200" b="0" dirty="0" err="1" smtClean="0">
                <a:solidFill>
                  <a:schemeClr val="bg1"/>
                </a:solidFill>
              </a:rPr>
              <a:t>Onwuegbuzie</a:t>
            </a:r>
            <a:r>
              <a:rPr lang="en-US" sz="1200" b="0" dirty="0" smtClean="0">
                <a:solidFill>
                  <a:schemeClr val="bg1"/>
                </a:solidFill>
              </a:rPr>
              <a:t> et.al. </a:t>
            </a:r>
            <a:r>
              <a:rPr lang="en-US" sz="1200" b="0" dirty="0">
                <a:solidFill>
                  <a:schemeClr val="bg1"/>
                </a:solidFill>
              </a:rPr>
              <a:t>Innovative Data Collection Strategies in </a:t>
            </a:r>
            <a:r>
              <a:rPr lang="en-US" sz="1200" b="0" dirty="0" smtClean="0">
                <a:solidFill>
                  <a:schemeClr val="bg1"/>
                </a:solidFill>
              </a:rPr>
              <a:t>Qualitative Research. The </a:t>
            </a:r>
            <a:r>
              <a:rPr lang="en-US" sz="1200" b="0" dirty="0">
                <a:solidFill>
                  <a:schemeClr val="bg1"/>
                </a:solidFill>
              </a:rPr>
              <a:t>Qualitative Report </a:t>
            </a:r>
            <a:r>
              <a:rPr lang="en-US" sz="1200" b="0" dirty="0" smtClean="0">
                <a:solidFill>
                  <a:schemeClr val="bg1"/>
                </a:solidFill>
              </a:rPr>
              <a:t>2010;15(3):696-726.</a:t>
            </a:r>
            <a:endParaRPr lang="en-US" sz="1200" b="0" dirty="0">
              <a:solidFill>
                <a:schemeClr val="bg1"/>
              </a:solidFill>
            </a:endParaRPr>
          </a:p>
          <a:p>
            <a:pPr algn="r"/>
            <a:r>
              <a:rPr lang="en-US" sz="1200" b="0" dirty="0">
                <a:solidFill>
                  <a:schemeClr val="bg1"/>
                </a:solidFill>
              </a:rPr>
              <a:t>http://</a:t>
            </a:r>
            <a:r>
              <a:rPr lang="en-US" sz="1200" b="0" dirty="0" smtClean="0">
                <a:solidFill>
                  <a:schemeClr val="bg1"/>
                </a:solidFill>
              </a:rPr>
              <a:t>www.nova.edu/ssss/QR/QR15-3/onwuegbuzie.pdf</a:t>
            </a:r>
            <a:endParaRPr lang="en-US" sz="1200" b="0" dirty="0">
              <a:solidFill>
                <a:schemeClr val="bg1"/>
              </a:solidFill>
            </a:endParaRPr>
          </a:p>
        </p:txBody>
      </p:sp>
      <p:sp>
        <p:nvSpPr>
          <p:cNvPr id="6" name="TextBox 5"/>
          <p:cNvSpPr txBox="1"/>
          <p:nvPr/>
        </p:nvSpPr>
        <p:spPr>
          <a:xfrm>
            <a:off x="228600" y="4953000"/>
            <a:ext cx="8686800" cy="615553"/>
          </a:xfrm>
          <a:prstGeom prst="rect">
            <a:avLst/>
          </a:prstGeom>
          <a:noFill/>
        </p:spPr>
        <p:txBody>
          <a:bodyPr wrap="square" rtlCol="0">
            <a:spAutoFit/>
          </a:bodyPr>
          <a:lstStyle/>
          <a:p>
            <a:pPr algn="l"/>
            <a:r>
              <a:rPr lang="en-US" sz="1800" dirty="0">
                <a:solidFill>
                  <a:schemeClr val="bg1"/>
                </a:solidFill>
              </a:rPr>
              <a:t>portray </a:t>
            </a:r>
            <a:r>
              <a:rPr lang="en-US" sz="1800" dirty="0" smtClean="0">
                <a:solidFill>
                  <a:schemeClr val="bg1"/>
                </a:solidFill>
              </a:rPr>
              <a:t>ideas but are used to set assertions apart from other, as contrasts. </a:t>
            </a:r>
          </a:p>
          <a:p>
            <a:pPr marL="346075" algn="l"/>
            <a:endParaRPr lang="en-US" sz="1600" b="0" dirty="0">
              <a:solidFill>
                <a:schemeClr val="bg1"/>
              </a:solidFill>
            </a:endParaRPr>
          </a:p>
        </p:txBody>
      </p:sp>
      <p:sp>
        <p:nvSpPr>
          <p:cNvPr id="7" name="Down Arrow 6"/>
          <p:cNvSpPr/>
          <p:nvPr/>
        </p:nvSpPr>
        <p:spPr bwMode="auto">
          <a:xfrm>
            <a:off x="5257800" y="4114800"/>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83137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 Assessment</a:t>
            </a:r>
            <a:endParaRPr lang="en-US" dirty="0"/>
          </a:p>
        </p:txBody>
      </p:sp>
      <p:sp>
        <p:nvSpPr>
          <p:cNvPr id="3" name="Content Placeholder 2"/>
          <p:cNvSpPr>
            <a:spLocks noGrp="1"/>
          </p:cNvSpPr>
          <p:nvPr>
            <p:ph idx="1"/>
          </p:nvPr>
        </p:nvSpPr>
        <p:spPr/>
        <p:txBody>
          <a:bodyPr/>
          <a:lstStyle/>
          <a:p>
            <a:pPr marL="457200" indent="-457200">
              <a:buAutoNum type="arabicParenR"/>
            </a:pPr>
            <a:r>
              <a:rPr lang="en-US" dirty="0" smtClean="0"/>
              <a:t>Participation </a:t>
            </a:r>
            <a:r>
              <a:rPr lang="en-US" dirty="0"/>
              <a:t>in </a:t>
            </a:r>
            <a:r>
              <a:rPr lang="en-US" dirty="0" smtClean="0"/>
              <a:t>discussion</a:t>
            </a:r>
          </a:p>
          <a:p>
            <a:pPr marL="857250" lvl="1" indent="-457200">
              <a:buFont typeface="+mj-lt"/>
              <a:buAutoNum type="alphaLcParenR"/>
            </a:pPr>
            <a:r>
              <a:rPr lang="en-US" dirty="0" smtClean="0"/>
              <a:t>50% on lecture part</a:t>
            </a:r>
          </a:p>
          <a:p>
            <a:pPr marL="857250" lvl="1" indent="-457200">
              <a:buFont typeface="+mj-lt"/>
              <a:buAutoNum type="alphaLcParenR"/>
            </a:pPr>
            <a:r>
              <a:rPr lang="en-US" dirty="0" smtClean="0"/>
              <a:t>50% on discussion of pre-lecture reading</a:t>
            </a:r>
          </a:p>
          <a:p>
            <a:pPr marL="857250" lvl="1" indent="-457200">
              <a:buFont typeface="+mj-lt"/>
              <a:buAutoNum type="alphaLcParenR"/>
            </a:pPr>
            <a:endParaRPr lang="en-US" dirty="0"/>
          </a:p>
          <a:p>
            <a:r>
              <a:rPr lang="en-US" dirty="0"/>
              <a:t>2) Evaluation of post-class assessment:</a:t>
            </a:r>
          </a:p>
          <a:p>
            <a:pPr lvl="1"/>
            <a:r>
              <a:rPr lang="en-US" dirty="0"/>
              <a:t>a) Delivered in time</a:t>
            </a:r>
          </a:p>
          <a:p>
            <a:pPr lvl="1"/>
            <a:r>
              <a:rPr lang="en-US" dirty="0"/>
              <a:t>b) content</a:t>
            </a:r>
          </a:p>
        </p:txBody>
      </p:sp>
    </p:spTree>
    <p:extLst>
      <p:ext uri="{BB962C8B-B14F-4D97-AF65-F5344CB8AC3E}">
        <p14:creationId xmlns:p14="http://schemas.microsoft.com/office/powerpoint/2010/main" val="3319849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communication</a:t>
            </a:r>
            <a:endParaRPr lang="en-US" dirty="0"/>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gridCol w="1447800"/>
                <a:gridCol w="1752600"/>
                <a:gridCol w="1143000"/>
                <a:gridCol w="1447800"/>
                <a:gridCol w="1447800"/>
              </a:tblGrid>
              <a:tr h="370840">
                <a:tc>
                  <a:txBody>
                    <a:bodyPr/>
                    <a:lstStyle/>
                    <a:p>
                      <a:r>
                        <a:rPr lang="en-US" dirty="0" smtClean="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Iconics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Metaphorics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Deictics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Emblems</a:t>
                      </a:r>
                    </a:p>
                  </a:txBody>
                  <a:tcPr>
                    <a:noFill/>
                  </a:tcPr>
                </a:tc>
              </a:tr>
              <a:tr h="370840">
                <a:tc>
                  <a:txBody>
                    <a:bodyPr/>
                    <a:lstStyle/>
                    <a:p>
                      <a:r>
                        <a:rPr lang="en-US" dirty="0" smtClean="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r>
                        <a:rPr lang="en-US" dirty="0" smtClean="0">
                          <a:solidFill>
                            <a:schemeClr val="bg1"/>
                          </a:solidFill>
                        </a:rPr>
                        <a:t>Fear</a:t>
                      </a:r>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smtClean="0">
                <a:solidFill>
                  <a:schemeClr val="bg1"/>
                </a:solidFill>
              </a:rPr>
              <a:t>AJ</a:t>
            </a:r>
            <a:r>
              <a:rPr lang="en-US" sz="1200" b="0" dirty="0">
                <a:solidFill>
                  <a:schemeClr val="bg1"/>
                </a:solidFill>
              </a:rPr>
              <a:t>. </a:t>
            </a:r>
            <a:r>
              <a:rPr lang="en-US" sz="1200" b="0" dirty="0" err="1" smtClean="0">
                <a:solidFill>
                  <a:schemeClr val="bg1"/>
                </a:solidFill>
              </a:rPr>
              <a:t>Onwuegbuzie</a:t>
            </a:r>
            <a:r>
              <a:rPr lang="en-US" sz="1200" b="0" dirty="0" smtClean="0">
                <a:solidFill>
                  <a:schemeClr val="bg1"/>
                </a:solidFill>
              </a:rPr>
              <a:t> et.al. </a:t>
            </a:r>
            <a:r>
              <a:rPr lang="en-US" sz="1200" b="0" dirty="0">
                <a:solidFill>
                  <a:schemeClr val="bg1"/>
                </a:solidFill>
              </a:rPr>
              <a:t>Innovative Data Collection Strategies in </a:t>
            </a:r>
            <a:r>
              <a:rPr lang="en-US" sz="1200" b="0" dirty="0" smtClean="0">
                <a:solidFill>
                  <a:schemeClr val="bg1"/>
                </a:solidFill>
              </a:rPr>
              <a:t>Qualitative Research. The </a:t>
            </a:r>
            <a:r>
              <a:rPr lang="en-US" sz="1200" b="0" dirty="0">
                <a:solidFill>
                  <a:schemeClr val="bg1"/>
                </a:solidFill>
              </a:rPr>
              <a:t>Qualitative Report </a:t>
            </a:r>
            <a:r>
              <a:rPr lang="en-US" sz="1200" b="0" dirty="0" smtClean="0">
                <a:solidFill>
                  <a:schemeClr val="bg1"/>
                </a:solidFill>
              </a:rPr>
              <a:t>2010;15(3):696-726.</a:t>
            </a:r>
            <a:endParaRPr lang="en-US" sz="1200" b="0" dirty="0">
              <a:solidFill>
                <a:schemeClr val="bg1"/>
              </a:solidFill>
            </a:endParaRPr>
          </a:p>
          <a:p>
            <a:pPr algn="r"/>
            <a:r>
              <a:rPr lang="en-US" sz="1200" b="0" dirty="0">
                <a:solidFill>
                  <a:schemeClr val="bg1"/>
                </a:solidFill>
              </a:rPr>
              <a:t>http://</a:t>
            </a:r>
            <a:r>
              <a:rPr lang="en-US" sz="1200" b="0" dirty="0" smtClean="0">
                <a:solidFill>
                  <a:schemeClr val="bg1"/>
                </a:solidFill>
              </a:rPr>
              <a:t>www.nova.edu/ssss/QR/QR15-3/onwuegbuzie.pdf</a:t>
            </a:r>
            <a:endParaRPr lang="en-US" sz="1200" b="0" dirty="0">
              <a:solidFill>
                <a:schemeClr val="bg1"/>
              </a:solidFill>
            </a:endParaRPr>
          </a:p>
        </p:txBody>
      </p:sp>
      <p:sp>
        <p:nvSpPr>
          <p:cNvPr id="6" name="TextBox 5"/>
          <p:cNvSpPr txBox="1"/>
          <p:nvPr/>
        </p:nvSpPr>
        <p:spPr>
          <a:xfrm>
            <a:off x="228600" y="4953000"/>
            <a:ext cx="8686800" cy="1446550"/>
          </a:xfrm>
          <a:prstGeom prst="rect">
            <a:avLst/>
          </a:prstGeom>
          <a:noFill/>
        </p:spPr>
        <p:txBody>
          <a:bodyPr wrap="square" rtlCol="0">
            <a:spAutoFit/>
          </a:bodyPr>
          <a:lstStyle/>
          <a:p>
            <a:pPr algn="l"/>
            <a:r>
              <a:rPr lang="en-US" sz="1800" dirty="0">
                <a:solidFill>
                  <a:schemeClr val="bg1"/>
                </a:solidFill>
              </a:rPr>
              <a:t>involves an abstract level of </a:t>
            </a:r>
            <a:r>
              <a:rPr lang="en-US" sz="1800" dirty="0" smtClean="0">
                <a:solidFill>
                  <a:schemeClr val="bg1"/>
                </a:solidFill>
              </a:rPr>
              <a:t>pointing, i.e. </a:t>
            </a:r>
            <a:r>
              <a:rPr lang="en-US" sz="1800" dirty="0">
                <a:solidFill>
                  <a:schemeClr val="bg1"/>
                </a:solidFill>
              </a:rPr>
              <a:t>a pointing to ideas </a:t>
            </a:r>
            <a:r>
              <a:rPr lang="en-US" sz="1800" dirty="0" smtClean="0">
                <a:solidFill>
                  <a:schemeClr val="bg1"/>
                </a:solidFill>
              </a:rPr>
              <a:t>that are </a:t>
            </a:r>
            <a:r>
              <a:rPr lang="en-US" sz="1800" dirty="0">
                <a:solidFill>
                  <a:schemeClr val="bg1"/>
                </a:solidFill>
              </a:rPr>
              <a:t>represented in a metaphorical space. </a:t>
            </a:r>
            <a:endParaRPr lang="en-US" sz="1800" dirty="0" smtClean="0">
              <a:solidFill>
                <a:schemeClr val="bg1"/>
              </a:solidFill>
            </a:endParaRPr>
          </a:p>
          <a:p>
            <a:pPr algn="l"/>
            <a:r>
              <a:rPr lang="en-US" sz="1800" b="0" dirty="0" smtClean="0">
                <a:solidFill>
                  <a:schemeClr val="bg1"/>
                </a:solidFill>
              </a:rPr>
              <a:t>These </a:t>
            </a:r>
            <a:r>
              <a:rPr lang="en-US" sz="1800" b="0" dirty="0">
                <a:solidFill>
                  <a:schemeClr val="bg1"/>
                </a:solidFill>
              </a:rPr>
              <a:t>gestures are used to help the </a:t>
            </a:r>
            <a:r>
              <a:rPr lang="en-US" sz="1800" b="0" dirty="0" smtClean="0">
                <a:solidFill>
                  <a:schemeClr val="bg1"/>
                </a:solidFill>
              </a:rPr>
              <a:t>interviewee keep </a:t>
            </a:r>
            <a:r>
              <a:rPr lang="en-US" sz="1800" b="0" dirty="0">
                <a:solidFill>
                  <a:schemeClr val="bg1"/>
                </a:solidFill>
              </a:rPr>
              <a:t>track of statements made and stories told during the course of the interview. </a:t>
            </a:r>
            <a:endParaRPr lang="en-US" sz="1800" b="0" dirty="0" smtClean="0">
              <a:solidFill>
                <a:schemeClr val="bg1"/>
              </a:solidFill>
            </a:endParaRPr>
          </a:p>
          <a:p>
            <a:pPr marL="346075" algn="l"/>
            <a:endParaRPr lang="en-US" sz="1600" b="0" dirty="0">
              <a:solidFill>
                <a:schemeClr val="bg1"/>
              </a:solidFill>
            </a:endParaRPr>
          </a:p>
        </p:txBody>
      </p:sp>
      <p:sp>
        <p:nvSpPr>
          <p:cNvPr id="7" name="Down Arrow 6"/>
          <p:cNvSpPr/>
          <p:nvPr/>
        </p:nvSpPr>
        <p:spPr bwMode="auto">
          <a:xfrm>
            <a:off x="6553200" y="4114800"/>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37602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communication</a:t>
            </a:r>
            <a:endParaRPr lang="en-US" dirty="0"/>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gridCol w="1447800"/>
                <a:gridCol w="1752600"/>
                <a:gridCol w="1143000"/>
                <a:gridCol w="1447800"/>
                <a:gridCol w="1447800"/>
              </a:tblGrid>
              <a:tr h="370840">
                <a:tc>
                  <a:txBody>
                    <a:bodyPr/>
                    <a:lstStyle/>
                    <a:p>
                      <a:r>
                        <a:rPr lang="en-US" dirty="0" smtClean="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Iconics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Metaphorics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Deictics</a:t>
                      </a:r>
                      <a:endParaRPr lang="en-US" dirty="0" smtClean="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Emblems</a:t>
                      </a:r>
                    </a:p>
                  </a:txBody>
                  <a:tcPr>
                    <a:noFill/>
                  </a:tcPr>
                </a:tc>
              </a:tr>
              <a:tr h="370840">
                <a:tc>
                  <a:txBody>
                    <a:bodyPr/>
                    <a:lstStyle/>
                    <a:p>
                      <a:r>
                        <a:rPr lang="en-US" dirty="0" smtClean="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r>
                        <a:rPr lang="en-US" dirty="0" smtClean="0">
                          <a:solidFill>
                            <a:schemeClr val="bg1"/>
                          </a:solidFill>
                        </a:rPr>
                        <a:t>Fear</a:t>
                      </a:r>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smtClean="0">
                <a:solidFill>
                  <a:schemeClr val="bg1"/>
                </a:solidFill>
              </a:rPr>
              <a:t>AJ</a:t>
            </a:r>
            <a:r>
              <a:rPr lang="en-US" sz="1200" b="0" dirty="0">
                <a:solidFill>
                  <a:schemeClr val="bg1"/>
                </a:solidFill>
              </a:rPr>
              <a:t>. </a:t>
            </a:r>
            <a:r>
              <a:rPr lang="en-US" sz="1200" b="0" dirty="0" err="1" smtClean="0">
                <a:solidFill>
                  <a:schemeClr val="bg1"/>
                </a:solidFill>
              </a:rPr>
              <a:t>Onwuegbuzie</a:t>
            </a:r>
            <a:r>
              <a:rPr lang="en-US" sz="1200" b="0" dirty="0" smtClean="0">
                <a:solidFill>
                  <a:schemeClr val="bg1"/>
                </a:solidFill>
              </a:rPr>
              <a:t> et.al. </a:t>
            </a:r>
            <a:r>
              <a:rPr lang="en-US" sz="1200" b="0" dirty="0">
                <a:solidFill>
                  <a:schemeClr val="bg1"/>
                </a:solidFill>
              </a:rPr>
              <a:t>Innovative Data Collection Strategies in </a:t>
            </a:r>
            <a:r>
              <a:rPr lang="en-US" sz="1200" b="0" dirty="0" smtClean="0">
                <a:solidFill>
                  <a:schemeClr val="bg1"/>
                </a:solidFill>
              </a:rPr>
              <a:t>Qualitative Research. The </a:t>
            </a:r>
            <a:r>
              <a:rPr lang="en-US" sz="1200" b="0" dirty="0">
                <a:solidFill>
                  <a:schemeClr val="bg1"/>
                </a:solidFill>
              </a:rPr>
              <a:t>Qualitative Report </a:t>
            </a:r>
            <a:r>
              <a:rPr lang="en-US" sz="1200" b="0" dirty="0" smtClean="0">
                <a:solidFill>
                  <a:schemeClr val="bg1"/>
                </a:solidFill>
              </a:rPr>
              <a:t>2010;15(3):696-726.</a:t>
            </a:r>
            <a:endParaRPr lang="en-US" sz="1200" b="0" dirty="0">
              <a:solidFill>
                <a:schemeClr val="bg1"/>
              </a:solidFill>
            </a:endParaRPr>
          </a:p>
          <a:p>
            <a:pPr algn="r"/>
            <a:r>
              <a:rPr lang="en-US" sz="1200" b="0" dirty="0">
                <a:solidFill>
                  <a:schemeClr val="bg1"/>
                </a:solidFill>
              </a:rPr>
              <a:t>http://</a:t>
            </a:r>
            <a:r>
              <a:rPr lang="en-US" sz="1200" b="0" dirty="0" smtClean="0">
                <a:solidFill>
                  <a:schemeClr val="bg1"/>
                </a:solidFill>
              </a:rPr>
              <a:t>www.nova.edu/ssss/QR/QR15-3/onwuegbuzie.pdf</a:t>
            </a:r>
            <a:endParaRPr lang="en-US" sz="1200" b="0" dirty="0">
              <a:solidFill>
                <a:schemeClr val="bg1"/>
              </a:solidFill>
            </a:endParaRPr>
          </a:p>
        </p:txBody>
      </p:sp>
      <p:sp>
        <p:nvSpPr>
          <p:cNvPr id="6" name="TextBox 5"/>
          <p:cNvSpPr txBox="1"/>
          <p:nvPr/>
        </p:nvSpPr>
        <p:spPr>
          <a:xfrm>
            <a:off x="228600" y="4953000"/>
            <a:ext cx="8686800" cy="646331"/>
          </a:xfrm>
          <a:prstGeom prst="rect">
            <a:avLst/>
          </a:prstGeom>
          <a:noFill/>
        </p:spPr>
        <p:txBody>
          <a:bodyPr wrap="square" rtlCol="0">
            <a:spAutoFit/>
          </a:bodyPr>
          <a:lstStyle/>
          <a:p>
            <a:pPr algn="l"/>
            <a:r>
              <a:rPr lang="en-US" sz="1800" dirty="0">
                <a:solidFill>
                  <a:schemeClr val="bg1"/>
                </a:solidFill>
              </a:rPr>
              <a:t>represent the traditional notion of gestures that have </a:t>
            </a:r>
            <a:r>
              <a:rPr lang="en-US" sz="1800" dirty="0" smtClean="0">
                <a:solidFill>
                  <a:schemeClr val="bg1"/>
                </a:solidFill>
              </a:rPr>
              <a:t>specific linguistic designation </a:t>
            </a:r>
          </a:p>
          <a:p>
            <a:pPr algn="l"/>
            <a:r>
              <a:rPr lang="en-US" sz="1800" b="0" dirty="0" smtClean="0">
                <a:solidFill>
                  <a:schemeClr val="bg1"/>
                </a:solidFill>
              </a:rPr>
              <a:t>	</a:t>
            </a:r>
            <a:r>
              <a:rPr lang="en-US" sz="1800" b="0" dirty="0" err="1" smtClean="0">
                <a:solidFill>
                  <a:schemeClr val="bg1"/>
                </a:solidFill>
              </a:rPr>
              <a:t>f.i</a:t>
            </a:r>
            <a:r>
              <a:rPr lang="en-US" sz="1800" b="0" dirty="0" smtClean="0">
                <a:solidFill>
                  <a:schemeClr val="bg1"/>
                </a:solidFill>
              </a:rPr>
              <a:t>.: nodding </a:t>
            </a:r>
            <a:r>
              <a:rPr lang="en-US" sz="1800" b="0" dirty="0">
                <a:solidFill>
                  <a:schemeClr val="bg1"/>
                </a:solidFill>
              </a:rPr>
              <a:t>the head up and down to indicate a response in </a:t>
            </a:r>
            <a:r>
              <a:rPr lang="en-US" sz="1800" b="0" dirty="0" smtClean="0">
                <a:solidFill>
                  <a:schemeClr val="bg1"/>
                </a:solidFill>
              </a:rPr>
              <a:t>the affirmative</a:t>
            </a:r>
            <a:r>
              <a:rPr lang="en-US" sz="1800" b="0" dirty="0">
                <a:solidFill>
                  <a:schemeClr val="bg1"/>
                </a:solidFill>
              </a:rPr>
              <a:t>.</a:t>
            </a:r>
            <a:endParaRPr lang="en-US" sz="1600" b="0" dirty="0">
              <a:solidFill>
                <a:schemeClr val="bg1"/>
              </a:solidFill>
            </a:endParaRPr>
          </a:p>
        </p:txBody>
      </p:sp>
      <p:sp>
        <p:nvSpPr>
          <p:cNvPr id="7" name="Down Arrow 6"/>
          <p:cNvSpPr/>
          <p:nvPr/>
        </p:nvSpPr>
        <p:spPr bwMode="auto">
          <a:xfrm>
            <a:off x="8001000" y="4114800"/>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11355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characteristics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solidFill>
                  <a:srgbClr val="0070C0"/>
                </a:solidFill>
              </a:rPr>
              <a:t>Required elements:</a:t>
            </a:r>
          </a:p>
          <a:p>
            <a:pPr lvl="1">
              <a:buFont typeface="Arial" panose="020B0604020202020204" pitchFamily="34" charset="0"/>
              <a:buChar char="•"/>
            </a:pPr>
            <a:r>
              <a:rPr lang="en-US" dirty="0" smtClean="0">
                <a:solidFill>
                  <a:srgbClr val="0070C0"/>
                </a:solidFill>
              </a:rPr>
              <a:t>Goal is research;</a:t>
            </a:r>
            <a:endParaRPr lang="en-US" dirty="0">
              <a:solidFill>
                <a:srgbClr val="0070C0"/>
              </a:solidFill>
            </a:endParaRPr>
          </a:p>
          <a:p>
            <a:pPr lvl="1">
              <a:buFont typeface="Arial" panose="020B0604020202020204" pitchFamily="34" charset="0"/>
              <a:buChar char="•"/>
            </a:pPr>
            <a:r>
              <a:rPr lang="en-US" dirty="0" smtClean="0">
                <a:solidFill>
                  <a:srgbClr val="0070C0"/>
                </a:solidFill>
              </a:rPr>
              <a:t>Presence of a moderator;</a:t>
            </a:r>
          </a:p>
          <a:p>
            <a:pPr lvl="1">
              <a:buFont typeface="Arial" panose="020B0604020202020204" pitchFamily="34" charset="0"/>
              <a:buChar char="•"/>
            </a:pPr>
            <a:r>
              <a:rPr lang="en-US" dirty="0" smtClean="0">
                <a:solidFill>
                  <a:srgbClr val="0070C0"/>
                </a:solidFill>
              </a:rPr>
              <a:t>Dynamic </a:t>
            </a:r>
            <a:r>
              <a:rPr lang="en-US" dirty="0">
                <a:solidFill>
                  <a:srgbClr val="0070C0"/>
                </a:solidFill>
              </a:rPr>
              <a:t>verbal </a:t>
            </a:r>
            <a:r>
              <a:rPr lang="en-US" dirty="0" smtClean="0">
                <a:solidFill>
                  <a:srgbClr val="0070C0"/>
                </a:solidFill>
              </a:rPr>
              <a:t>AND nonverbal discussion.</a:t>
            </a:r>
            <a:endParaRPr lang="en-US" dirty="0">
              <a:solidFill>
                <a:srgbClr val="0070C0"/>
              </a:solidFill>
            </a:endParaRPr>
          </a:p>
          <a:p>
            <a:pPr>
              <a:buFont typeface="Arial" panose="020B0604020202020204" pitchFamily="34" charset="0"/>
              <a:buChar char="•"/>
            </a:pPr>
            <a:r>
              <a:rPr lang="en-US" dirty="0" smtClean="0"/>
              <a:t>Variable elements:</a:t>
            </a:r>
            <a:endParaRPr lang="en-US" dirty="0"/>
          </a:p>
          <a:p>
            <a:pPr lvl="1">
              <a:buFont typeface="Arial" panose="020B0604020202020204" pitchFamily="34" charset="0"/>
              <a:buChar char="•"/>
            </a:pPr>
            <a:r>
              <a:rPr lang="en-US" dirty="0" smtClean="0"/>
              <a:t>Number </a:t>
            </a:r>
            <a:r>
              <a:rPr lang="en-US" dirty="0"/>
              <a:t>of </a:t>
            </a:r>
            <a:r>
              <a:rPr lang="en-US" dirty="0" smtClean="0"/>
              <a:t>participants;</a:t>
            </a:r>
            <a:endParaRPr lang="en-US" dirty="0"/>
          </a:p>
          <a:p>
            <a:pPr lvl="1">
              <a:buFont typeface="Arial" panose="020B0604020202020204" pitchFamily="34" charset="0"/>
              <a:buChar char="•"/>
            </a:pPr>
            <a:r>
              <a:rPr lang="en-US" dirty="0" smtClean="0"/>
              <a:t>Whether </a:t>
            </a:r>
            <a:r>
              <a:rPr lang="en-US" dirty="0"/>
              <a:t>participants know one </a:t>
            </a:r>
            <a:r>
              <a:rPr lang="en-US" dirty="0" smtClean="0"/>
              <a:t>another;</a:t>
            </a:r>
            <a:endParaRPr lang="en-US" dirty="0"/>
          </a:p>
          <a:p>
            <a:pPr lvl="1">
              <a:buFont typeface="Arial" panose="020B0604020202020204" pitchFamily="34" charset="0"/>
              <a:buChar char="•"/>
            </a:pPr>
            <a:r>
              <a:rPr lang="en-US" dirty="0" smtClean="0"/>
              <a:t>Whether </a:t>
            </a:r>
            <a:r>
              <a:rPr lang="en-US" dirty="0"/>
              <a:t>participants are </a:t>
            </a:r>
            <a:r>
              <a:rPr lang="en-US" dirty="0" smtClean="0"/>
              <a:t>present;</a:t>
            </a:r>
            <a:endParaRPr lang="en-US" dirty="0"/>
          </a:p>
          <a:p>
            <a:pPr lvl="1">
              <a:buFont typeface="Arial" panose="020B0604020202020204" pitchFamily="34" charset="0"/>
              <a:buChar char="•"/>
            </a:pPr>
            <a:r>
              <a:rPr lang="en-US" dirty="0" smtClean="0"/>
              <a:t>Type </a:t>
            </a:r>
            <a:r>
              <a:rPr lang="en-US" dirty="0"/>
              <a:t>of </a:t>
            </a:r>
            <a:r>
              <a:rPr lang="en-US" dirty="0" smtClean="0"/>
              <a:t>venue.</a:t>
            </a: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4009022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Purposes of focus groups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Use in different phases of </a:t>
            </a:r>
            <a:r>
              <a:rPr lang="en-US" dirty="0" smtClean="0"/>
              <a:t>project;</a:t>
            </a:r>
            <a:endParaRPr lang="en-US" dirty="0"/>
          </a:p>
          <a:p>
            <a:pPr>
              <a:buFont typeface="Arial" panose="020B0604020202020204" pitchFamily="34" charset="0"/>
              <a:buChar char="•"/>
            </a:pPr>
            <a:r>
              <a:rPr lang="en-US" dirty="0" smtClean="0"/>
              <a:t>Test </a:t>
            </a:r>
            <a:r>
              <a:rPr lang="en-US" dirty="0"/>
              <a:t>survey questions or develop </a:t>
            </a:r>
            <a:r>
              <a:rPr lang="en-US" dirty="0" smtClean="0"/>
              <a:t>semantics;</a:t>
            </a:r>
            <a:endParaRPr lang="en-US" dirty="0"/>
          </a:p>
          <a:p>
            <a:pPr>
              <a:buFont typeface="Arial" panose="020B0604020202020204" pitchFamily="34" charset="0"/>
              <a:buChar char="•"/>
            </a:pPr>
            <a:r>
              <a:rPr lang="en-US" dirty="0" smtClean="0"/>
              <a:t>Explain earlier survey results;</a:t>
            </a:r>
            <a:endParaRPr lang="en-US" dirty="0"/>
          </a:p>
          <a:p>
            <a:pPr>
              <a:buFont typeface="Arial" panose="020B0604020202020204" pitchFamily="34" charset="0"/>
              <a:buChar char="•"/>
            </a:pPr>
            <a:r>
              <a:rPr lang="en-US" dirty="0" smtClean="0"/>
              <a:t>Provide </a:t>
            </a:r>
            <a:r>
              <a:rPr lang="en-US" dirty="0"/>
              <a:t>insights into seemingly </a:t>
            </a:r>
            <a:r>
              <a:rPr lang="en-US" dirty="0" smtClean="0"/>
              <a:t>conflicting opinions;</a:t>
            </a:r>
            <a:endParaRPr lang="en-US" dirty="0"/>
          </a:p>
          <a:p>
            <a:pPr>
              <a:buFont typeface="Arial" panose="020B0604020202020204" pitchFamily="34" charset="0"/>
              <a:buChar char="•"/>
            </a:pPr>
            <a:r>
              <a:rPr lang="en-US" dirty="0" smtClean="0"/>
              <a:t>Explore </a:t>
            </a:r>
            <a:r>
              <a:rPr lang="en-US" dirty="0"/>
              <a:t>WHY people feel that </a:t>
            </a:r>
            <a:r>
              <a:rPr lang="en-US" dirty="0" smtClean="0"/>
              <a:t>way, though never help to really </a:t>
            </a:r>
            <a:r>
              <a:rPr lang="en-US" i="1" u="sng" dirty="0" smtClean="0"/>
              <a:t>know</a:t>
            </a:r>
            <a:r>
              <a:rPr lang="en-US" dirty="0" smtClean="0"/>
              <a:t> how and why;</a:t>
            </a:r>
            <a:endParaRPr lang="en-US" dirty="0"/>
          </a:p>
          <a:p>
            <a:pPr>
              <a:buFont typeface="Arial" panose="020B0604020202020204" pitchFamily="34" charset="0"/>
              <a:buChar char="•"/>
            </a:pPr>
            <a:r>
              <a:rPr lang="en-US" dirty="0" smtClean="0"/>
              <a:t>Never </a:t>
            </a:r>
            <a:r>
              <a:rPr lang="en-US" dirty="0"/>
              <a:t>provide statistical “counts</a:t>
            </a:r>
            <a:r>
              <a:rPr lang="en-US" dirty="0" smtClean="0"/>
              <a:t>”.</a:t>
            </a: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291516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focus groups </a:t>
            </a:r>
            <a:r>
              <a:rPr lang="en-US" dirty="0" smtClean="0"/>
              <a:t>(2)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Identifying </a:t>
            </a:r>
            <a:r>
              <a:rPr lang="en-US" dirty="0"/>
              <a:t>and defining problems in project </a:t>
            </a:r>
            <a:r>
              <a:rPr lang="en-US" dirty="0" smtClean="0"/>
              <a:t>implementation;</a:t>
            </a:r>
            <a:endParaRPr lang="en-US" dirty="0"/>
          </a:p>
          <a:p>
            <a:pPr>
              <a:buFont typeface="Arial" panose="020B0604020202020204" pitchFamily="34" charset="0"/>
              <a:buChar char="•"/>
            </a:pPr>
            <a:r>
              <a:rPr lang="en-US" dirty="0" smtClean="0"/>
              <a:t>Pretesting </a:t>
            </a:r>
            <a:r>
              <a:rPr lang="en-US" dirty="0"/>
              <a:t>topics or </a:t>
            </a:r>
            <a:r>
              <a:rPr lang="en-US" dirty="0" smtClean="0"/>
              <a:t>idea;</a:t>
            </a:r>
            <a:endParaRPr lang="en-US" dirty="0"/>
          </a:p>
          <a:p>
            <a:pPr>
              <a:buFont typeface="Arial" panose="020B0604020202020204" pitchFamily="34" charset="0"/>
              <a:buChar char="•"/>
            </a:pPr>
            <a:r>
              <a:rPr lang="en-US" dirty="0" smtClean="0"/>
              <a:t>Identifying </a:t>
            </a:r>
            <a:r>
              <a:rPr lang="en-US" dirty="0"/>
              <a:t>project strengths, weaknesses, and </a:t>
            </a:r>
            <a:r>
              <a:rPr lang="en-US" dirty="0" smtClean="0"/>
              <a:t>recommendations;</a:t>
            </a:r>
            <a:endParaRPr lang="en-US" dirty="0"/>
          </a:p>
          <a:p>
            <a:pPr>
              <a:buFont typeface="Arial" panose="020B0604020202020204" pitchFamily="34" charset="0"/>
              <a:buChar char="•"/>
            </a:pPr>
            <a:r>
              <a:rPr lang="en-US" dirty="0" smtClean="0"/>
              <a:t>Assisting </a:t>
            </a:r>
            <a:r>
              <a:rPr lang="en-US" dirty="0"/>
              <a:t>with interpretation of quantitative </a:t>
            </a:r>
            <a:r>
              <a:rPr lang="en-US" dirty="0" smtClean="0"/>
              <a:t>findings;</a:t>
            </a:r>
            <a:endParaRPr lang="en-US" dirty="0"/>
          </a:p>
          <a:p>
            <a:pPr>
              <a:buFont typeface="Arial" panose="020B0604020202020204" pitchFamily="34" charset="0"/>
              <a:buChar char="•"/>
            </a:pPr>
            <a:r>
              <a:rPr lang="en-US" dirty="0" smtClean="0"/>
              <a:t>Obtaining </a:t>
            </a:r>
            <a:r>
              <a:rPr lang="en-US" dirty="0"/>
              <a:t>perceptions of project outcomes and </a:t>
            </a:r>
            <a:r>
              <a:rPr lang="en-US" dirty="0" smtClean="0"/>
              <a:t>impacts;</a:t>
            </a:r>
            <a:endParaRPr lang="en-US" dirty="0"/>
          </a:p>
          <a:p>
            <a:pPr>
              <a:buFont typeface="Arial" panose="020B0604020202020204" pitchFamily="34" charset="0"/>
              <a:buChar char="•"/>
            </a:pPr>
            <a:r>
              <a:rPr lang="en-US" dirty="0" smtClean="0"/>
              <a:t>Generating </a:t>
            </a:r>
            <a:r>
              <a:rPr lang="en-US" dirty="0"/>
              <a:t>new </a:t>
            </a:r>
            <a:r>
              <a:rPr lang="en-US" dirty="0" smtClean="0"/>
              <a:t>ideas.</a:t>
            </a:r>
            <a:endParaRPr lang="en-US" dirty="0"/>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smtClean="0">
                <a:solidFill>
                  <a:schemeClr val="bg1"/>
                </a:solidFill>
              </a:rPr>
              <a:t>NSF. The 2002 User Friendly Handbook for Project Evaluation. Section </a:t>
            </a:r>
            <a:r>
              <a:rPr lang="en-US" sz="1400" b="0" dirty="0">
                <a:solidFill>
                  <a:schemeClr val="bg1"/>
                </a:solidFill>
              </a:rPr>
              <a:t>III - An Overview of Quantitative and Qualitative Data Collection Methods. https://www.nsf.gov/pubs/2002/nsf02057/nsf02057_4.pdf</a:t>
            </a:r>
          </a:p>
        </p:txBody>
      </p:sp>
    </p:spTree>
    <p:extLst>
      <p:ext uri="{BB962C8B-B14F-4D97-AF65-F5344CB8AC3E}">
        <p14:creationId xmlns:p14="http://schemas.microsoft.com/office/powerpoint/2010/main" val="409146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for Assessing Level of Consensus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2103798"/>
              </p:ext>
            </p:extLst>
          </p:nvPr>
        </p:nvGraphicFramePr>
        <p:xfrm>
          <a:off x="228600" y="1676400"/>
          <a:ext cx="8686797" cy="1483360"/>
        </p:xfrm>
        <a:graphic>
          <a:graphicData uri="http://schemas.openxmlformats.org/drawingml/2006/table">
            <a:tbl>
              <a:tblPr firstRow="1" bandRow="1">
                <a:tableStyleId>{5C22544A-7EE6-4342-B048-85BDC9FD1C3A}</a:tableStyleId>
              </a:tblPr>
              <a:tblGrid>
                <a:gridCol w="1524000"/>
                <a:gridCol w="1219200"/>
                <a:gridCol w="1143000"/>
                <a:gridCol w="1077684"/>
                <a:gridCol w="1240971"/>
                <a:gridCol w="1240971"/>
                <a:gridCol w="1240971"/>
              </a:tblGrid>
              <a:tr h="370840">
                <a:tc>
                  <a:txBody>
                    <a:bodyPr/>
                    <a:lstStyle/>
                    <a:p>
                      <a:r>
                        <a:rPr lang="en-US" dirty="0" smtClean="0">
                          <a:solidFill>
                            <a:schemeClr val="bg1"/>
                          </a:solidFill>
                        </a:rPr>
                        <a:t>Question</a:t>
                      </a:r>
                      <a:endParaRPr lang="en-US" dirty="0">
                        <a:solidFill>
                          <a:schemeClr val="bg1"/>
                        </a:solidFill>
                      </a:endParaRPr>
                    </a:p>
                  </a:txBody>
                  <a:tcPr>
                    <a:noFill/>
                  </a:tcPr>
                </a:tc>
                <a:tc>
                  <a:txBody>
                    <a:bodyPr/>
                    <a:lstStyle/>
                    <a:p>
                      <a:r>
                        <a:rPr lang="en-US" dirty="0" smtClean="0">
                          <a:solidFill>
                            <a:schemeClr val="bg1"/>
                          </a:solidFill>
                        </a:rPr>
                        <a:t>Ind.1</a:t>
                      </a:r>
                      <a:endParaRPr lang="en-US" dirty="0">
                        <a:solidFill>
                          <a:schemeClr val="bg1"/>
                        </a:solidFill>
                      </a:endParaRPr>
                    </a:p>
                  </a:txBody>
                  <a:tcPr>
                    <a:noFill/>
                  </a:tcPr>
                </a:tc>
                <a:tc>
                  <a:txBody>
                    <a:bodyPr/>
                    <a:lstStyle/>
                    <a:p>
                      <a:r>
                        <a:rPr lang="en-US" dirty="0" smtClean="0">
                          <a:solidFill>
                            <a:schemeClr val="bg1"/>
                          </a:solidFill>
                        </a:rPr>
                        <a:t>Ind.2</a:t>
                      </a:r>
                      <a:endParaRPr lang="en-US" dirty="0">
                        <a:solidFill>
                          <a:schemeClr val="bg1"/>
                        </a:solidFill>
                      </a:endParaRPr>
                    </a:p>
                  </a:txBody>
                  <a:tcPr>
                    <a:noFill/>
                  </a:tcPr>
                </a:tc>
                <a:tc>
                  <a:txBody>
                    <a:bodyPr/>
                    <a:lstStyle/>
                    <a:p>
                      <a:r>
                        <a:rPr lang="en-US" dirty="0" smtClean="0">
                          <a:solidFill>
                            <a:schemeClr val="bg1"/>
                          </a:solidFill>
                        </a:rPr>
                        <a:t>Ind.3</a:t>
                      </a:r>
                      <a:endParaRPr lang="en-US" dirty="0">
                        <a:solidFill>
                          <a:schemeClr val="bg1"/>
                        </a:solidFill>
                      </a:endParaRPr>
                    </a:p>
                  </a:txBody>
                  <a:tcPr>
                    <a:noFill/>
                  </a:tcPr>
                </a:tc>
                <a:tc>
                  <a:txBody>
                    <a:bodyPr/>
                    <a:lstStyle/>
                    <a:p>
                      <a:r>
                        <a:rPr lang="en-US" dirty="0" smtClean="0">
                          <a:solidFill>
                            <a:schemeClr val="bg1"/>
                          </a:solidFill>
                        </a:rPr>
                        <a:t>Ind.4</a:t>
                      </a:r>
                      <a:endParaRPr lang="en-US" dirty="0">
                        <a:solidFill>
                          <a:schemeClr val="bg1"/>
                        </a:solidFill>
                      </a:endParaRPr>
                    </a:p>
                  </a:txBody>
                  <a:tcPr>
                    <a:noFill/>
                  </a:tcPr>
                </a:tc>
                <a:tc>
                  <a:txBody>
                    <a:bodyPr/>
                    <a:lstStyle/>
                    <a:p>
                      <a:r>
                        <a:rPr lang="en-US" dirty="0" smtClean="0">
                          <a:solidFill>
                            <a:schemeClr val="bg1"/>
                          </a:solidFill>
                        </a:rPr>
                        <a:t>Ind.5</a:t>
                      </a:r>
                      <a:endParaRPr lang="en-US" dirty="0">
                        <a:solidFill>
                          <a:schemeClr val="bg1"/>
                        </a:solidFill>
                      </a:endParaRPr>
                    </a:p>
                  </a:txBody>
                  <a:tcPr>
                    <a:noFill/>
                  </a:tcPr>
                </a:tc>
                <a:tc>
                  <a:txBody>
                    <a:bodyPr/>
                    <a:lstStyle/>
                    <a:p>
                      <a:r>
                        <a:rPr lang="en-US" dirty="0" smtClean="0">
                          <a:solidFill>
                            <a:schemeClr val="bg1"/>
                          </a:solidFill>
                        </a:rPr>
                        <a:t>Ind.6</a:t>
                      </a:r>
                      <a:endParaRPr lang="en-US" dirty="0">
                        <a:solidFill>
                          <a:schemeClr val="bg1"/>
                        </a:solidFill>
                      </a:endParaRPr>
                    </a:p>
                  </a:txBody>
                  <a:tcPr>
                    <a:noFill/>
                  </a:tcPr>
                </a:tc>
              </a:tr>
              <a:tr h="370840">
                <a:tc>
                  <a:txBody>
                    <a:bodyPr/>
                    <a:lstStyle/>
                    <a:p>
                      <a:r>
                        <a:rPr lang="en-US" dirty="0" smtClean="0">
                          <a:solidFill>
                            <a:schemeClr val="bg1"/>
                          </a:solidFill>
                        </a:rPr>
                        <a:t>Q1</a:t>
                      </a:r>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r>
                        <a:rPr lang="en-US" dirty="0" smtClean="0">
                          <a:solidFill>
                            <a:schemeClr val="bg1"/>
                          </a:solidFill>
                        </a:rPr>
                        <a:t>Q2</a:t>
                      </a:r>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r>
              <a:tr h="370840">
                <a:tc>
                  <a:txBody>
                    <a:bodyPr/>
                    <a:lstStyle/>
                    <a:p>
                      <a:r>
                        <a:rPr lang="en-US" dirty="0" smtClean="0">
                          <a:solidFill>
                            <a:schemeClr val="bg1"/>
                          </a:solidFill>
                        </a:rPr>
                        <a:t>Q3</a:t>
                      </a:r>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r>
            </a:tbl>
          </a:graphicData>
        </a:graphic>
      </p:graphicFrame>
      <p:sp>
        <p:nvSpPr>
          <p:cNvPr id="5" name="Rectangle 4"/>
          <p:cNvSpPr/>
          <p:nvPr/>
        </p:nvSpPr>
        <p:spPr>
          <a:xfrm>
            <a:off x="419098" y="3429000"/>
            <a:ext cx="8305800" cy="2246769"/>
          </a:xfrm>
          <a:prstGeom prst="rect">
            <a:avLst/>
          </a:prstGeom>
        </p:spPr>
        <p:txBody>
          <a:bodyPr wrap="square">
            <a:spAutoFit/>
          </a:bodyPr>
          <a:lstStyle/>
          <a:p>
            <a:pPr algn="l"/>
            <a:r>
              <a:rPr lang="en-US" sz="2000" b="0" dirty="0">
                <a:solidFill>
                  <a:schemeClr val="bg1"/>
                </a:solidFill>
                <a:latin typeface="TimesNewRomanPSMT"/>
              </a:rPr>
              <a:t>The following notations are entered in the cells:</a:t>
            </a:r>
          </a:p>
          <a:p>
            <a:pPr algn="l"/>
            <a:endParaRPr lang="en-US" sz="2000" b="0" dirty="0" smtClean="0">
              <a:solidFill>
                <a:schemeClr val="bg1"/>
              </a:solidFill>
              <a:latin typeface="TimesNewRomanPSMT"/>
            </a:endParaRPr>
          </a:p>
          <a:p>
            <a:pPr algn="l">
              <a:tabLst>
                <a:tab pos="514350" algn="l"/>
              </a:tabLst>
            </a:pPr>
            <a:r>
              <a:rPr lang="en-US" sz="2000" b="0" dirty="0" smtClean="0">
                <a:solidFill>
                  <a:schemeClr val="bg1"/>
                </a:solidFill>
                <a:latin typeface="TimesNewRomanPSMT"/>
              </a:rPr>
              <a:t>A 	=  Indicated </a:t>
            </a:r>
            <a:r>
              <a:rPr lang="en-US" sz="2000" b="0" dirty="0">
                <a:solidFill>
                  <a:schemeClr val="bg1"/>
                </a:solidFill>
                <a:latin typeface="TimesNewRomanPSMT"/>
              </a:rPr>
              <a:t>agreement (i.e., verbal or nonverbal)</a:t>
            </a:r>
          </a:p>
          <a:p>
            <a:pPr algn="l">
              <a:tabLst>
                <a:tab pos="514350" algn="l"/>
              </a:tabLst>
            </a:pPr>
            <a:r>
              <a:rPr lang="en-US" sz="2000" b="0" dirty="0">
                <a:solidFill>
                  <a:schemeClr val="bg1"/>
                </a:solidFill>
                <a:latin typeface="TimesNewRomanPSMT"/>
              </a:rPr>
              <a:t>D </a:t>
            </a:r>
            <a:r>
              <a:rPr lang="en-US" sz="2000" b="0" dirty="0" smtClean="0">
                <a:solidFill>
                  <a:schemeClr val="bg1"/>
                </a:solidFill>
                <a:latin typeface="TimesNewRomanPSMT"/>
              </a:rPr>
              <a:t>	=  Indicated </a:t>
            </a:r>
            <a:r>
              <a:rPr lang="en-US" sz="2000" b="0" dirty="0">
                <a:solidFill>
                  <a:schemeClr val="bg1"/>
                </a:solidFill>
                <a:latin typeface="TimesNewRomanPSMT"/>
              </a:rPr>
              <a:t>dissent (i.e., verbal or nonverbal)</a:t>
            </a:r>
          </a:p>
          <a:p>
            <a:pPr algn="l">
              <a:tabLst>
                <a:tab pos="514350" algn="l"/>
              </a:tabLst>
            </a:pPr>
            <a:r>
              <a:rPr lang="en-US" sz="2000" b="0" dirty="0">
                <a:solidFill>
                  <a:schemeClr val="bg1"/>
                </a:solidFill>
                <a:latin typeface="TimesNewRomanPSMT"/>
              </a:rPr>
              <a:t>SE </a:t>
            </a:r>
            <a:r>
              <a:rPr lang="en-US" sz="2000" b="0" dirty="0" smtClean="0">
                <a:solidFill>
                  <a:schemeClr val="bg1"/>
                </a:solidFill>
                <a:latin typeface="TimesNewRomanPSMT"/>
              </a:rPr>
              <a:t>	=  Provided </a:t>
            </a:r>
            <a:r>
              <a:rPr lang="en-US" sz="2000" b="0" dirty="0">
                <a:solidFill>
                  <a:schemeClr val="bg1"/>
                </a:solidFill>
                <a:latin typeface="TimesNewRomanPSMT"/>
              </a:rPr>
              <a:t>significant statement or example suggesting </a:t>
            </a:r>
            <a:r>
              <a:rPr lang="en-US" sz="2000" b="0" dirty="0" smtClean="0">
                <a:solidFill>
                  <a:schemeClr val="bg1"/>
                </a:solidFill>
                <a:latin typeface="TimesNewRomanPSMT"/>
              </a:rPr>
              <a:t>agreement</a:t>
            </a:r>
            <a:endParaRPr lang="en-US" sz="2000" b="0" dirty="0">
              <a:solidFill>
                <a:schemeClr val="bg1"/>
              </a:solidFill>
              <a:latin typeface="TimesNewRomanPSMT"/>
            </a:endParaRPr>
          </a:p>
          <a:p>
            <a:pPr algn="l">
              <a:tabLst>
                <a:tab pos="514350" algn="l"/>
              </a:tabLst>
            </a:pPr>
            <a:r>
              <a:rPr lang="en-US" sz="2000" b="0" dirty="0">
                <a:solidFill>
                  <a:schemeClr val="bg1"/>
                </a:solidFill>
                <a:latin typeface="TimesNewRomanPSMT"/>
              </a:rPr>
              <a:t>SD </a:t>
            </a:r>
            <a:r>
              <a:rPr lang="en-US" sz="2000" b="0" dirty="0" smtClean="0">
                <a:solidFill>
                  <a:schemeClr val="bg1"/>
                </a:solidFill>
                <a:latin typeface="TimesNewRomanPSMT"/>
              </a:rPr>
              <a:t>	=  Provided </a:t>
            </a:r>
            <a:r>
              <a:rPr lang="en-US" sz="2000" b="0" dirty="0">
                <a:solidFill>
                  <a:schemeClr val="bg1"/>
                </a:solidFill>
                <a:latin typeface="TimesNewRomanPSMT"/>
              </a:rPr>
              <a:t>significant statement or example suggesting dissent</a:t>
            </a:r>
          </a:p>
          <a:p>
            <a:pPr algn="l">
              <a:tabLst>
                <a:tab pos="514350" algn="l"/>
              </a:tabLst>
            </a:pPr>
            <a:r>
              <a:rPr lang="en-US" sz="2000" b="0" dirty="0">
                <a:solidFill>
                  <a:schemeClr val="bg1"/>
                </a:solidFill>
                <a:latin typeface="TimesNewRomanPSMT"/>
              </a:rPr>
              <a:t>NR </a:t>
            </a:r>
            <a:r>
              <a:rPr lang="en-US" sz="2000" b="0" dirty="0" smtClean="0">
                <a:solidFill>
                  <a:schemeClr val="bg1"/>
                </a:solidFill>
                <a:latin typeface="TimesNewRomanPSMT"/>
              </a:rPr>
              <a:t>	=  Did </a:t>
            </a:r>
            <a:r>
              <a:rPr lang="en-US" sz="2000" b="0" dirty="0">
                <a:solidFill>
                  <a:schemeClr val="bg1"/>
                </a:solidFill>
                <a:latin typeface="TimesNewRomanPSMT"/>
              </a:rPr>
              <a:t>not indicate agreement or dissent (i.e., non-response)</a:t>
            </a:r>
            <a:endParaRPr lang="en-US" sz="2000" dirty="0">
              <a:solidFill>
                <a:schemeClr val="bg1"/>
              </a:solidFill>
            </a:endParaRPr>
          </a:p>
        </p:txBody>
      </p:sp>
      <p:sp>
        <p:nvSpPr>
          <p:cNvPr id="6" name="Rectangle 5"/>
          <p:cNvSpPr/>
          <p:nvPr/>
        </p:nvSpPr>
        <p:spPr>
          <a:xfrm>
            <a:off x="0" y="6320135"/>
            <a:ext cx="9144000" cy="461665"/>
          </a:xfrm>
          <a:prstGeom prst="rect">
            <a:avLst/>
          </a:prstGeom>
        </p:spPr>
        <p:txBody>
          <a:bodyPr wrap="square">
            <a:spAutoFit/>
          </a:bodyPr>
          <a:lstStyle/>
          <a:p>
            <a:pPr algn="r"/>
            <a:r>
              <a:rPr lang="en-US" sz="1200" b="0" dirty="0" smtClean="0">
                <a:solidFill>
                  <a:schemeClr val="bg1"/>
                </a:solidFill>
              </a:rPr>
              <a:t>AJ</a:t>
            </a:r>
            <a:r>
              <a:rPr lang="en-US" sz="1200" b="0" dirty="0">
                <a:solidFill>
                  <a:schemeClr val="bg1"/>
                </a:solidFill>
              </a:rPr>
              <a:t>. </a:t>
            </a:r>
            <a:r>
              <a:rPr lang="en-US" sz="1200" b="0" dirty="0" err="1" smtClean="0">
                <a:solidFill>
                  <a:schemeClr val="bg1"/>
                </a:solidFill>
              </a:rPr>
              <a:t>Onwuegbuzie</a:t>
            </a:r>
            <a:r>
              <a:rPr lang="en-US" sz="1200" b="0" dirty="0" smtClean="0">
                <a:solidFill>
                  <a:schemeClr val="bg1"/>
                </a:solidFill>
              </a:rPr>
              <a:t> et.al. </a:t>
            </a:r>
            <a:r>
              <a:rPr lang="en-US" sz="1200" b="0" dirty="0">
                <a:solidFill>
                  <a:schemeClr val="bg1"/>
                </a:solidFill>
              </a:rPr>
              <a:t>Innovative Data Collection Strategies in </a:t>
            </a:r>
            <a:r>
              <a:rPr lang="en-US" sz="1200" b="0" dirty="0" smtClean="0">
                <a:solidFill>
                  <a:schemeClr val="bg1"/>
                </a:solidFill>
              </a:rPr>
              <a:t>Qualitative Research. The </a:t>
            </a:r>
            <a:r>
              <a:rPr lang="en-US" sz="1200" b="0" dirty="0">
                <a:solidFill>
                  <a:schemeClr val="bg1"/>
                </a:solidFill>
              </a:rPr>
              <a:t>Qualitative Report </a:t>
            </a:r>
            <a:r>
              <a:rPr lang="en-US" sz="1200" b="0" dirty="0" smtClean="0">
                <a:solidFill>
                  <a:schemeClr val="bg1"/>
                </a:solidFill>
              </a:rPr>
              <a:t>2010;15(3):696-726.</a:t>
            </a:r>
            <a:endParaRPr lang="en-US" sz="1200" b="0" dirty="0">
              <a:solidFill>
                <a:schemeClr val="bg1"/>
              </a:solidFill>
            </a:endParaRPr>
          </a:p>
          <a:p>
            <a:pPr algn="r"/>
            <a:r>
              <a:rPr lang="en-US" sz="1200" b="0" dirty="0">
                <a:solidFill>
                  <a:schemeClr val="bg1"/>
                </a:solidFill>
              </a:rPr>
              <a:t>http://</a:t>
            </a:r>
            <a:r>
              <a:rPr lang="en-US" sz="1200" b="0" dirty="0" smtClean="0">
                <a:solidFill>
                  <a:schemeClr val="bg1"/>
                </a:solidFill>
              </a:rPr>
              <a:t>www.nova.edu/ssss/QR/QR15-3/onwuegbuzie.pdf</a:t>
            </a:r>
            <a:endParaRPr lang="en-US" sz="1200" b="0" dirty="0">
              <a:solidFill>
                <a:schemeClr val="bg1"/>
              </a:solidFill>
            </a:endParaRPr>
          </a:p>
        </p:txBody>
      </p:sp>
    </p:spTree>
    <p:extLst>
      <p:ext uri="{BB962C8B-B14F-4D97-AF65-F5344CB8AC3E}">
        <p14:creationId xmlns:p14="http://schemas.microsoft.com/office/powerpoint/2010/main" val="3031317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a:t>
            </a:r>
            <a:r>
              <a:rPr lang="en-US" dirty="0" smtClean="0"/>
              <a:t>urvey, </a:t>
            </a:r>
            <a:r>
              <a:rPr lang="en-US" b="1" i="1" u="sng" dirty="0" smtClean="0"/>
              <a:t>I</a:t>
            </a:r>
            <a:r>
              <a:rPr lang="en-US" dirty="0" smtClean="0"/>
              <a:t>nterview, or </a:t>
            </a:r>
            <a:r>
              <a:rPr lang="en-US" b="1" i="1" u="sng" dirty="0" smtClean="0"/>
              <a:t>F</a:t>
            </a:r>
            <a:r>
              <a:rPr lang="en-US" dirty="0" smtClean="0"/>
              <a:t>ocus </a:t>
            </a:r>
            <a:r>
              <a:rPr lang="en-US" b="1" i="1" u="sng" dirty="0" smtClean="0"/>
              <a:t>G</a:t>
            </a:r>
            <a:r>
              <a:rPr lang="en-US" dirty="0" smtClean="0"/>
              <a:t>roup?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3596584"/>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gridCol w="609600"/>
                <a:gridCol w="609600"/>
                <a:gridCol w="762000"/>
              </a:tblGrid>
              <a:tr h="370840">
                <a:tc>
                  <a:txBody>
                    <a:bodyPr/>
                    <a:lstStyle/>
                    <a:p>
                      <a:r>
                        <a:rPr lang="en-US" sz="2800" dirty="0" smtClean="0"/>
                        <a:t>Characteristics</a:t>
                      </a:r>
                      <a:r>
                        <a:rPr lang="en-US" sz="2800" baseline="0" dirty="0" smtClean="0"/>
                        <a:t> of research</a:t>
                      </a:r>
                      <a:endParaRPr lang="en-US" sz="2800" dirty="0"/>
                    </a:p>
                  </a:txBody>
                  <a:tcPr>
                    <a:noFill/>
                  </a:tcPr>
                </a:tc>
                <a:tc>
                  <a:txBody>
                    <a:bodyPr/>
                    <a:lstStyle/>
                    <a:p>
                      <a:pPr marL="0" indent="0" algn="ctr">
                        <a:buFont typeface="Arial" panose="020B0604020202020204" pitchFamily="34" charset="0"/>
                        <a:buNone/>
                      </a:pPr>
                      <a:r>
                        <a:rPr lang="en-US" sz="2800" dirty="0" smtClean="0"/>
                        <a:t>S</a:t>
                      </a:r>
                      <a:endParaRPr lang="en-US" sz="2800" dirty="0"/>
                    </a:p>
                  </a:txBody>
                  <a:tcPr>
                    <a:noFill/>
                  </a:tcPr>
                </a:tc>
                <a:tc>
                  <a:txBody>
                    <a:bodyPr/>
                    <a:lstStyle/>
                    <a:p>
                      <a:pPr marL="0" indent="0" algn="ctr">
                        <a:buFont typeface="Arial" panose="020B0604020202020204" pitchFamily="34" charset="0"/>
                        <a:buNone/>
                      </a:pPr>
                      <a:r>
                        <a:rPr lang="en-US" sz="2800" dirty="0" smtClean="0"/>
                        <a:t>I</a:t>
                      </a:r>
                      <a:endParaRPr lang="en-US" sz="2800" dirty="0"/>
                    </a:p>
                  </a:txBody>
                  <a:tcPr>
                    <a:noFill/>
                  </a:tcPr>
                </a:tc>
                <a:tc>
                  <a:txBody>
                    <a:bodyPr/>
                    <a:lstStyle/>
                    <a:p>
                      <a:pPr marL="0" indent="0" algn="ctr">
                        <a:buFont typeface="Arial" panose="020B0604020202020204" pitchFamily="34" charset="0"/>
                        <a:buNone/>
                      </a:pPr>
                      <a:r>
                        <a:rPr lang="en-US" sz="2800" dirty="0" smtClean="0"/>
                        <a:t>FG</a:t>
                      </a:r>
                      <a:endParaRPr lang="en-US" sz="2800" dirty="0"/>
                    </a:p>
                  </a:txBody>
                  <a:tcPr>
                    <a:noFill/>
                  </a:tcPr>
                </a:tc>
              </a:tr>
              <a:tr h="370840">
                <a:tc>
                  <a:txBody>
                    <a:bodyPr/>
                    <a:lstStyle/>
                    <a:p>
                      <a:r>
                        <a:rPr lang="en-US" sz="2800" dirty="0" smtClean="0">
                          <a:solidFill>
                            <a:schemeClr val="bg1"/>
                          </a:solidFill>
                        </a:rPr>
                        <a:t>Depth of information required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Need to resolve (seemingly) conflicting information</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Relative importance</a:t>
                      </a:r>
                      <a:r>
                        <a:rPr lang="en-US" sz="2800" baseline="0" dirty="0" smtClean="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r>
              <a:tr h="370840">
                <a:tc>
                  <a:txBody>
                    <a:bodyPr/>
                    <a:lstStyle/>
                    <a:p>
                      <a:r>
                        <a:rPr lang="en-US" sz="2800" dirty="0" smtClean="0">
                          <a:solidFill>
                            <a:schemeClr val="bg1"/>
                          </a:solidFill>
                        </a:rPr>
                        <a:t>Generalizability of findings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smtClean="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Timeliness of results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r h="370840">
                <a:tc>
                  <a:txBody>
                    <a:bodyPr/>
                    <a:lstStyle/>
                    <a:p>
                      <a:r>
                        <a:rPr lang="en-US" sz="2800" dirty="0" smtClean="0">
                          <a:solidFill>
                            <a:schemeClr val="bg1"/>
                          </a:solidFill>
                        </a:rPr>
                        <a:t>Sensitivity</a:t>
                      </a:r>
                      <a:r>
                        <a:rPr lang="en-US" sz="2800" baseline="0" dirty="0" smtClean="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bl>
          </a:graphicData>
        </a:graphic>
      </p:graphicFrame>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27658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a:t>
            </a:r>
            <a:r>
              <a:rPr lang="en-US" dirty="0" smtClean="0"/>
              <a:t>urvey, </a:t>
            </a:r>
            <a:r>
              <a:rPr lang="en-US" b="1" i="1" u="sng" dirty="0" smtClean="0"/>
              <a:t>I</a:t>
            </a:r>
            <a:r>
              <a:rPr lang="en-US" dirty="0" smtClean="0"/>
              <a:t>nterview, or </a:t>
            </a:r>
            <a:r>
              <a:rPr lang="en-US" b="1" i="1" u="sng" dirty="0" smtClean="0"/>
              <a:t>F</a:t>
            </a:r>
            <a:r>
              <a:rPr lang="en-US" dirty="0" smtClean="0"/>
              <a:t>ocus </a:t>
            </a:r>
            <a:r>
              <a:rPr lang="en-US" b="1" i="1" u="sng" dirty="0" smtClean="0"/>
              <a:t>G</a:t>
            </a:r>
            <a:r>
              <a:rPr lang="en-US" dirty="0" smtClean="0"/>
              <a:t>roup?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2469903"/>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gridCol w="609600"/>
                <a:gridCol w="609600"/>
                <a:gridCol w="762000"/>
              </a:tblGrid>
              <a:tr h="370840">
                <a:tc>
                  <a:txBody>
                    <a:bodyPr/>
                    <a:lstStyle/>
                    <a:p>
                      <a:r>
                        <a:rPr lang="en-US" sz="2800" dirty="0" smtClean="0"/>
                        <a:t>Characteristics</a:t>
                      </a:r>
                      <a:r>
                        <a:rPr lang="en-US" sz="2800" baseline="0" dirty="0" smtClean="0"/>
                        <a:t> of research</a:t>
                      </a:r>
                      <a:endParaRPr lang="en-US" sz="2800" dirty="0"/>
                    </a:p>
                  </a:txBody>
                  <a:tcPr>
                    <a:noFill/>
                  </a:tcPr>
                </a:tc>
                <a:tc>
                  <a:txBody>
                    <a:bodyPr/>
                    <a:lstStyle/>
                    <a:p>
                      <a:pPr marL="0" indent="0" algn="ctr">
                        <a:buFont typeface="Arial" panose="020B0604020202020204" pitchFamily="34" charset="0"/>
                        <a:buNone/>
                      </a:pPr>
                      <a:r>
                        <a:rPr lang="en-US" sz="2800" dirty="0" smtClean="0"/>
                        <a:t>S</a:t>
                      </a:r>
                      <a:endParaRPr lang="en-US" sz="2800" dirty="0"/>
                    </a:p>
                  </a:txBody>
                  <a:tcPr>
                    <a:noFill/>
                  </a:tcPr>
                </a:tc>
                <a:tc>
                  <a:txBody>
                    <a:bodyPr/>
                    <a:lstStyle/>
                    <a:p>
                      <a:pPr marL="0" indent="0" algn="ctr">
                        <a:buFont typeface="Arial" panose="020B0604020202020204" pitchFamily="34" charset="0"/>
                        <a:buNone/>
                      </a:pPr>
                      <a:r>
                        <a:rPr lang="en-US" sz="2800" dirty="0" smtClean="0"/>
                        <a:t>I</a:t>
                      </a:r>
                      <a:endParaRPr lang="en-US" sz="2800" dirty="0"/>
                    </a:p>
                  </a:txBody>
                  <a:tcPr>
                    <a:noFill/>
                  </a:tcPr>
                </a:tc>
                <a:tc>
                  <a:txBody>
                    <a:bodyPr/>
                    <a:lstStyle/>
                    <a:p>
                      <a:pPr marL="0" indent="0" algn="ctr">
                        <a:buFont typeface="Arial" panose="020B0604020202020204" pitchFamily="34" charset="0"/>
                        <a:buNone/>
                      </a:pPr>
                      <a:r>
                        <a:rPr lang="en-US" sz="2800" dirty="0" smtClean="0"/>
                        <a:t>FG</a:t>
                      </a:r>
                      <a:endParaRPr lang="en-US" sz="2800" dirty="0"/>
                    </a:p>
                  </a:txBody>
                  <a:tcPr>
                    <a:noFill/>
                  </a:tcPr>
                </a:tc>
              </a:tr>
              <a:tr h="370840">
                <a:tc>
                  <a:txBody>
                    <a:bodyPr/>
                    <a:lstStyle/>
                    <a:p>
                      <a:r>
                        <a:rPr lang="en-US" sz="2800" dirty="0" smtClean="0">
                          <a:solidFill>
                            <a:schemeClr val="bg1"/>
                          </a:solidFill>
                        </a:rPr>
                        <a:t>Depth of information required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Need to resolve (seemingly) conflicting information</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Relative importance</a:t>
                      </a:r>
                      <a:r>
                        <a:rPr lang="en-US" sz="2800" baseline="0" dirty="0" smtClean="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Generalizability of findings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smtClean="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Timeliness of results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r h="370840">
                <a:tc>
                  <a:txBody>
                    <a:bodyPr/>
                    <a:lstStyle/>
                    <a:p>
                      <a:r>
                        <a:rPr lang="en-US" sz="2800" dirty="0" smtClean="0">
                          <a:solidFill>
                            <a:schemeClr val="bg1"/>
                          </a:solidFill>
                        </a:rPr>
                        <a:t>Sensitivity</a:t>
                      </a:r>
                      <a:r>
                        <a:rPr lang="en-US" sz="2800" baseline="0" dirty="0" smtClean="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bl>
          </a:graphicData>
        </a:graphic>
      </p:graphicFrame>
    </p:spTree>
    <p:extLst>
      <p:ext uri="{BB962C8B-B14F-4D97-AF65-F5344CB8AC3E}">
        <p14:creationId xmlns:p14="http://schemas.microsoft.com/office/powerpoint/2010/main" val="3443746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a:t>
            </a:r>
            <a:r>
              <a:rPr lang="en-US" dirty="0" smtClean="0"/>
              <a:t>urvey, </a:t>
            </a:r>
            <a:r>
              <a:rPr lang="en-US" b="1" i="1" u="sng" dirty="0" smtClean="0"/>
              <a:t>I</a:t>
            </a:r>
            <a:r>
              <a:rPr lang="en-US" dirty="0" smtClean="0"/>
              <a:t>nterview, or </a:t>
            </a:r>
            <a:r>
              <a:rPr lang="en-US" b="1" i="1" u="sng" dirty="0" smtClean="0"/>
              <a:t>F</a:t>
            </a:r>
            <a:r>
              <a:rPr lang="en-US" dirty="0" smtClean="0"/>
              <a:t>ocus </a:t>
            </a:r>
            <a:r>
              <a:rPr lang="en-US" b="1" i="1" u="sng" dirty="0" smtClean="0"/>
              <a:t>G</a:t>
            </a:r>
            <a:r>
              <a:rPr lang="en-US" dirty="0" smtClean="0"/>
              <a:t>roup?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6400448"/>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gridCol w="609600"/>
                <a:gridCol w="609600"/>
                <a:gridCol w="762000"/>
              </a:tblGrid>
              <a:tr h="370840">
                <a:tc>
                  <a:txBody>
                    <a:bodyPr/>
                    <a:lstStyle/>
                    <a:p>
                      <a:r>
                        <a:rPr lang="en-US" sz="2800" dirty="0" smtClean="0"/>
                        <a:t>Characteristics</a:t>
                      </a:r>
                      <a:r>
                        <a:rPr lang="en-US" sz="2800" baseline="0" dirty="0" smtClean="0"/>
                        <a:t> of research</a:t>
                      </a:r>
                      <a:endParaRPr lang="en-US" sz="2800" dirty="0"/>
                    </a:p>
                  </a:txBody>
                  <a:tcPr>
                    <a:noFill/>
                  </a:tcPr>
                </a:tc>
                <a:tc>
                  <a:txBody>
                    <a:bodyPr/>
                    <a:lstStyle/>
                    <a:p>
                      <a:pPr marL="0" indent="0" algn="ctr">
                        <a:buFont typeface="Arial" panose="020B0604020202020204" pitchFamily="34" charset="0"/>
                        <a:buNone/>
                      </a:pPr>
                      <a:r>
                        <a:rPr lang="en-US" sz="2800" dirty="0" smtClean="0"/>
                        <a:t>S</a:t>
                      </a:r>
                      <a:endParaRPr lang="en-US" sz="2800" dirty="0"/>
                    </a:p>
                  </a:txBody>
                  <a:tcPr>
                    <a:noFill/>
                  </a:tcPr>
                </a:tc>
                <a:tc>
                  <a:txBody>
                    <a:bodyPr/>
                    <a:lstStyle/>
                    <a:p>
                      <a:pPr marL="0" indent="0" algn="ctr">
                        <a:buFont typeface="Arial" panose="020B0604020202020204" pitchFamily="34" charset="0"/>
                        <a:buNone/>
                      </a:pPr>
                      <a:r>
                        <a:rPr lang="en-US" sz="2800" dirty="0" smtClean="0"/>
                        <a:t>I</a:t>
                      </a:r>
                      <a:endParaRPr lang="en-US" sz="2800" dirty="0"/>
                    </a:p>
                  </a:txBody>
                  <a:tcPr>
                    <a:noFill/>
                  </a:tcPr>
                </a:tc>
                <a:tc>
                  <a:txBody>
                    <a:bodyPr/>
                    <a:lstStyle/>
                    <a:p>
                      <a:pPr marL="0" indent="0" algn="ctr">
                        <a:buFont typeface="Arial" panose="020B0604020202020204" pitchFamily="34" charset="0"/>
                        <a:buNone/>
                      </a:pPr>
                      <a:r>
                        <a:rPr lang="en-US" sz="2800" dirty="0" smtClean="0"/>
                        <a:t>FG</a:t>
                      </a:r>
                      <a:endParaRPr lang="en-US" sz="2800" dirty="0"/>
                    </a:p>
                  </a:txBody>
                  <a:tcPr>
                    <a:noFill/>
                  </a:tcPr>
                </a:tc>
              </a:tr>
              <a:tr h="370840">
                <a:tc>
                  <a:txBody>
                    <a:bodyPr/>
                    <a:lstStyle/>
                    <a:p>
                      <a:r>
                        <a:rPr lang="en-US" sz="2800" dirty="0" smtClean="0">
                          <a:solidFill>
                            <a:schemeClr val="bg1"/>
                          </a:solidFill>
                        </a:rPr>
                        <a:t>Depth of information required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Need to resolve (seemingly) conflicting information</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r>
                        <a:rPr lang="en-US" sz="2800" baseline="30000" dirty="0" smtClean="0">
                          <a:solidFill>
                            <a:schemeClr val="bg1"/>
                          </a:solidFill>
                        </a:rPr>
                        <a:t>1</a:t>
                      </a: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Relative importance</a:t>
                      </a:r>
                      <a:r>
                        <a:rPr lang="en-US" sz="2800" baseline="0" dirty="0" smtClean="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r>
              <a:tr h="370840">
                <a:tc>
                  <a:txBody>
                    <a:bodyPr/>
                    <a:lstStyle/>
                    <a:p>
                      <a:r>
                        <a:rPr lang="en-US" sz="2800" dirty="0" smtClean="0">
                          <a:solidFill>
                            <a:schemeClr val="bg1"/>
                          </a:solidFill>
                        </a:rPr>
                        <a:t>Generalizability of findings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smtClean="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Timeliness of results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r h="370840">
                <a:tc>
                  <a:txBody>
                    <a:bodyPr/>
                    <a:lstStyle/>
                    <a:p>
                      <a:r>
                        <a:rPr lang="en-US" sz="2800" dirty="0" smtClean="0">
                          <a:solidFill>
                            <a:schemeClr val="bg1"/>
                          </a:solidFill>
                        </a:rPr>
                        <a:t>Sensitivity</a:t>
                      </a:r>
                      <a:r>
                        <a:rPr lang="en-US" sz="2800" baseline="0" dirty="0" smtClean="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smtClean="0">
                <a:solidFill>
                  <a:schemeClr val="bg1"/>
                </a:solidFill>
              </a:rPr>
              <a:t>1 </a:t>
            </a:r>
            <a:r>
              <a:rPr lang="en-US" sz="1800" b="0" dirty="0" smtClean="0">
                <a:solidFill>
                  <a:schemeClr val="bg1"/>
                </a:solidFill>
              </a:rPr>
              <a:t>Requires specific questions</a:t>
            </a:r>
            <a:endParaRPr lang="en-US" sz="1800" b="0" dirty="0">
              <a:solidFill>
                <a:schemeClr val="bg1"/>
              </a:solidFill>
            </a:endParaRPr>
          </a:p>
        </p:txBody>
      </p:sp>
    </p:spTree>
    <p:extLst>
      <p:ext uri="{BB962C8B-B14F-4D97-AF65-F5344CB8AC3E}">
        <p14:creationId xmlns:p14="http://schemas.microsoft.com/office/powerpoint/2010/main" val="3664242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a:t>
            </a:r>
            <a:r>
              <a:rPr lang="en-US" dirty="0" smtClean="0"/>
              <a:t>urvey, </a:t>
            </a:r>
            <a:r>
              <a:rPr lang="en-US" b="1" i="1" u="sng" dirty="0" smtClean="0"/>
              <a:t>I</a:t>
            </a:r>
            <a:r>
              <a:rPr lang="en-US" dirty="0" smtClean="0"/>
              <a:t>nterview, or </a:t>
            </a:r>
            <a:r>
              <a:rPr lang="en-US" b="1" i="1" u="sng" dirty="0" smtClean="0"/>
              <a:t>F</a:t>
            </a:r>
            <a:r>
              <a:rPr lang="en-US" dirty="0" smtClean="0"/>
              <a:t>ocus </a:t>
            </a:r>
            <a:r>
              <a:rPr lang="en-US" b="1" i="1" u="sng" dirty="0" smtClean="0"/>
              <a:t>G</a:t>
            </a:r>
            <a:r>
              <a:rPr lang="en-US" dirty="0" smtClean="0"/>
              <a:t>roup?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8617991"/>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gridCol w="609600"/>
                <a:gridCol w="609600"/>
                <a:gridCol w="762000"/>
              </a:tblGrid>
              <a:tr h="370840">
                <a:tc>
                  <a:txBody>
                    <a:bodyPr/>
                    <a:lstStyle/>
                    <a:p>
                      <a:r>
                        <a:rPr lang="en-US" sz="2800" dirty="0" smtClean="0"/>
                        <a:t>Characteristics</a:t>
                      </a:r>
                      <a:r>
                        <a:rPr lang="en-US" sz="2800" baseline="0" dirty="0" smtClean="0"/>
                        <a:t> of research</a:t>
                      </a:r>
                      <a:endParaRPr lang="en-US" sz="2800" dirty="0"/>
                    </a:p>
                  </a:txBody>
                  <a:tcPr>
                    <a:noFill/>
                  </a:tcPr>
                </a:tc>
                <a:tc>
                  <a:txBody>
                    <a:bodyPr/>
                    <a:lstStyle/>
                    <a:p>
                      <a:pPr marL="0" indent="0" algn="ctr">
                        <a:buFont typeface="Arial" panose="020B0604020202020204" pitchFamily="34" charset="0"/>
                        <a:buNone/>
                      </a:pPr>
                      <a:r>
                        <a:rPr lang="en-US" sz="2800" dirty="0" smtClean="0"/>
                        <a:t>S</a:t>
                      </a:r>
                      <a:endParaRPr lang="en-US" sz="2800" dirty="0"/>
                    </a:p>
                  </a:txBody>
                  <a:tcPr>
                    <a:noFill/>
                  </a:tcPr>
                </a:tc>
                <a:tc>
                  <a:txBody>
                    <a:bodyPr/>
                    <a:lstStyle/>
                    <a:p>
                      <a:pPr marL="0" indent="0" algn="ctr">
                        <a:buFont typeface="Arial" panose="020B0604020202020204" pitchFamily="34" charset="0"/>
                        <a:buNone/>
                      </a:pPr>
                      <a:r>
                        <a:rPr lang="en-US" sz="2800" dirty="0" smtClean="0"/>
                        <a:t>I</a:t>
                      </a:r>
                      <a:endParaRPr lang="en-US" sz="2800" dirty="0"/>
                    </a:p>
                  </a:txBody>
                  <a:tcPr>
                    <a:noFill/>
                  </a:tcPr>
                </a:tc>
                <a:tc>
                  <a:txBody>
                    <a:bodyPr/>
                    <a:lstStyle/>
                    <a:p>
                      <a:pPr marL="0" indent="0" algn="ctr">
                        <a:buFont typeface="Arial" panose="020B0604020202020204" pitchFamily="34" charset="0"/>
                        <a:buNone/>
                      </a:pPr>
                      <a:r>
                        <a:rPr lang="en-US" sz="2800" dirty="0" smtClean="0"/>
                        <a:t>FG</a:t>
                      </a:r>
                      <a:endParaRPr lang="en-US" sz="2800" dirty="0"/>
                    </a:p>
                  </a:txBody>
                  <a:tcPr>
                    <a:noFill/>
                  </a:tcPr>
                </a:tc>
              </a:tr>
              <a:tr h="370840">
                <a:tc>
                  <a:txBody>
                    <a:bodyPr/>
                    <a:lstStyle/>
                    <a:p>
                      <a:r>
                        <a:rPr lang="en-US" sz="2800" dirty="0" smtClean="0">
                          <a:solidFill>
                            <a:schemeClr val="bg1"/>
                          </a:solidFill>
                        </a:rPr>
                        <a:t>Depth of information required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Need to resolve (seemingly) conflicting information</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r>
                        <a:rPr lang="en-US" sz="2800" baseline="30000" dirty="0" smtClean="0">
                          <a:solidFill>
                            <a:schemeClr val="bg1"/>
                          </a:solidFill>
                        </a:rPr>
                        <a:t>1</a:t>
                      </a: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Relative importance</a:t>
                      </a:r>
                      <a:r>
                        <a:rPr lang="en-US" sz="2800" baseline="0" dirty="0" smtClean="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chemeClr val="bg1"/>
                          </a:solidFill>
                        </a:rPr>
                        <a:t>+</a:t>
                      </a:r>
                      <a:r>
                        <a:rPr lang="en-US" sz="2800" baseline="30000" dirty="0" smtClean="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r>
              <a:tr h="370840">
                <a:tc>
                  <a:txBody>
                    <a:bodyPr/>
                    <a:lstStyle/>
                    <a:p>
                      <a:r>
                        <a:rPr lang="en-US" sz="2800" dirty="0" smtClean="0">
                          <a:solidFill>
                            <a:schemeClr val="bg1"/>
                          </a:solidFill>
                        </a:rPr>
                        <a:t>Generalizability of findings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smtClean="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Timeliness of results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r h="370840">
                <a:tc>
                  <a:txBody>
                    <a:bodyPr/>
                    <a:lstStyle/>
                    <a:p>
                      <a:r>
                        <a:rPr lang="en-US" sz="2800" dirty="0" smtClean="0">
                          <a:solidFill>
                            <a:schemeClr val="bg1"/>
                          </a:solidFill>
                        </a:rPr>
                        <a:t>Sensitivity</a:t>
                      </a:r>
                      <a:r>
                        <a:rPr lang="en-US" sz="2800" baseline="0" dirty="0" smtClean="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smtClean="0">
                <a:solidFill>
                  <a:schemeClr val="bg1"/>
                </a:solidFill>
              </a:rPr>
              <a:t>1 </a:t>
            </a:r>
            <a:r>
              <a:rPr lang="en-US" sz="1800" b="0" dirty="0" smtClean="0">
                <a:solidFill>
                  <a:schemeClr val="bg1"/>
                </a:solidFill>
              </a:rPr>
              <a:t>Requires specific questions</a:t>
            </a:r>
            <a:endParaRPr lang="en-US" sz="1800" b="0" dirty="0">
              <a:solidFill>
                <a:schemeClr val="bg1"/>
              </a:solidFill>
            </a:endParaRPr>
          </a:p>
        </p:txBody>
      </p:sp>
    </p:spTree>
    <p:extLst>
      <p:ext uri="{BB962C8B-B14F-4D97-AF65-F5344CB8AC3E}">
        <p14:creationId xmlns:p14="http://schemas.microsoft.com/office/powerpoint/2010/main" val="2414640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a:t>
            </a:r>
            <a:br>
              <a:rPr lang="en-US" dirty="0" smtClean="0"/>
            </a:br>
            <a:r>
              <a:rPr lang="en-US" dirty="0" smtClean="0"/>
              <a:t>C4</a:t>
            </a:r>
            <a:r>
              <a:rPr lang="en-US" dirty="0" smtClean="0"/>
              <a:t>. </a:t>
            </a:r>
            <a:r>
              <a:rPr lang="en-US" dirty="0"/>
              <a:t>Introduction to data analysis of quantitative and qualitative variables </a:t>
            </a:r>
          </a:p>
        </p:txBody>
      </p:sp>
      <p:sp>
        <p:nvSpPr>
          <p:cNvPr id="3" name="Content Placeholder 2"/>
          <p:cNvSpPr>
            <a:spLocks noGrp="1"/>
          </p:cNvSpPr>
          <p:nvPr>
            <p:ph idx="1"/>
          </p:nvPr>
        </p:nvSpPr>
        <p:spPr>
          <a:xfrm>
            <a:off x="228600" y="2667000"/>
            <a:ext cx="8763000" cy="3962400"/>
          </a:xfrm>
        </p:spPr>
        <p:txBody>
          <a:bodyPr/>
          <a:lstStyle/>
          <a:p>
            <a:pPr>
              <a:buFont typeface="Arial" panose="020B0604020202020204" pitchFamily="34" charset="0"/>
              <a:buChar char="•"/>
            </a:pPr>
            <a:r>
              <a:rPr lang="en-US" dirty="0" smtClean="0"/>
              <a:t>Pre-class readings:</a:t>
            </a:r>
            <a:endParaRPr lang="en-US" dirty="0"/>
          </a:p>
          <a:p>
            <a:pPr marL="854075" lvl="2" indent="-336550">
              <a:buFont typeface="+mj-lt"/>
              <a:buAutoNum type="arabicPeriod"/>
            </a:pPr>
            <a:r>
              <a:rPr lang="en-US" dirty="0" err="1" smtClean="0"/>
              <a:t>Savitri</a:t>
            </a:r>
            <a:r>
              <a:rPr lang="en-US" dirty="0" smtClean="0"/>
              <a:t> </a:t>
            </a:r>
            <a:r>
              <a:rPr lang="en-US" dirty="0" err="1" smtClean="0"/>
              <a:t>Abeyasekera</a:t>
            </a:r>
            <a:r>
              <a:rPr lang="en-US" dirty="0" smtClean="0"/>
              <a:t>. </a:t>
            </a:r>
            <a:r>
              <a:rPr lang="en-US" i="1" dirty="0" smtClean="0"/>
              <a:t>Quantitative </a:t>
            </a:r>
            <a:r>
              <a:rPr lang="en-US" i="1" dirty="0"/>
              <a:t>analysis approaches to qualitative data: why, when and how?</a:t>
            </a:r>
          </a:p>
          <a:p>
            <a:pPr marL="854075" lvl="2" indent="-336550">
              <a:buFont typeface="+mj-lt"/>
              <a:buAutoNum type="arabicPeriod"/>
            </a:pPr>
            <a:r>
              <a:rPr lang="en-US" dirty="0" smtClean="0"/>
              <a:t>John PA Ioannidis. </a:t>
            </a:r>
            <a:r>
              <a:rPr lang="en-US" i="1" dirty="0" smtClean="0"/>
              <a:t>Why </a:t>
            </a:r>
            <a:r>
              <a:rPr lang="en-US" i="1" dirty="0"/>
              <a:t>Most Published Research Findings Are </a:t>
            </a:r>
            <a:r>
              <a:rPr lang="en-US" i="1" dirty="0" smtClean="0"/>
              <a:t>False</a:t>
            </a:r>
            <a:r>
              <a:rPr lang="en-US" dirty="0" smtClean="0"/>
              <a:t>.</a:t>
            </a:r>
            <a:endParaRPr lang="en-US" dirty="0"/>
          </a:p>
          <a:p>
            <a:pPr>
              <a:buFont typeface="Arial" panose="020B0604020202020204" pitchFamily="34" charset="0"/>
              <a:buChar char="•"/>
            </a:pPr>
            <a:r>
              <a:rPr lang="en-US" dirty="0" smtClean="0"/>
              <a:t>Class </a:t>
            </a:r>
            <a:r>
              <a:rPr lang="en-US" dirty="0"/>
              <a:t>structure: interactive </a:t>
            </a:r>
            <a:r>
              <a:rPr lang="en-US" dirty="0" smtClean="0"/>
              <a:t>lecture.</a:t>
            </a:r>
            <a:endParaRPr lang="en-US" dirty="0"/>
          </a:p>
          <a:p>
            <a:pPr>
              <a:buFont typeface="Arial" panose="020B0604020202020204" pitchFamily="34" charset="0"/>
              <a:buChar char="•"/>
            </a:pPr>
            <a:r>
              <a:rPr lang="en-US" dirty="0" smtClean="0"/>
              <a:t>Post-class </a:t>
            </a:r>
            <a:r>
              <a:rPr lang="en-US" dirty="0"/>
              <a:t>assignment: </a:t>
            </a:r>
            <a:r>
              <a:rPr lang="en-US" dirty="0" smtClean="0"/>
              <a:t>none.</a:t>
            </a:r>
            <a:endParaRPr lang="en-US" dirty="0"/>
          </a:p>
          <a:p>
            <a:pPr>
              <a:buFont typeface="Arial" panose="020B0604020202020204" pitchFamily="34" charset="0"/>
              <a:buChar char="•"/>
            </a:pPr>
            <a:r>
              <a:rPr lang="en-US" dirty="0" smtClean="0"/>
              <a:t>Assessment</a:t>
            </a:r>
            <a:r>
              <a:rPr lang="en-US" dirty="0"/>
              <a:t>: </a:t>
            </a:r>
          </a:p>
          <a:p>
            <a:pPr marL="854075" lvl="2" indent="-336550">
              <a:buFont typeface="+mj-lt"/>
              <a:buAutoNum type="arabicPeriod"/>
            </a:pPr>
            <a:r>
              <a:rPr lang="en-US" b="1" u="sng" dirty="0" smtClean="0"/>
              <a:t>pre-lecture </a:t>
            </a:r>
            <a:r>
              <a:rPr lang="en-US" b="1" u="sng" dirty="0"/>
              <a:t>test </a:t>
            </a:r>
            <a:r>
              <a:rPr lang="en-US" dirty="0"/>
              <a:t>on </a:t>
            </a:r>
            <a:r>
              <a:rPr lang="en-US" dirty="0" smtClean="0"/>
              <a:t>readings,</a:t>
            </a:r>
            <a:endParaRPr lang="en-US" dirty="0"/>
          </a:p>
          <a:p>
            <a:pPr marL="854075" lvl="2" indent="-336550">
              <a:buFont typeface="+mj-lt"/>
              <a:buAutoNum type="arabicPeriod"/>
            </a:pPr>
            <a:r>
              <a:rPr lang="en-US" dirty="0" smtClean="0"/>
              <a:t>participation </a:t>
            </a:r>
            <a:r>
              <a:rPr lang="en-US" dirty="0"/>
              <a:t>in interactive </a:t>
            </a:r>
            <a:r>
              <a:rPr lang="en-US" dirty="0" smtClean="0"/>
              <a:t>lecture.</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473649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a:t>
            </a:r>
            <a:r>
              <a:rPr lang="en-US" dirty="0" smtClean="0"/>
              <a:t>urvey, </a:t>
            </a:r>
            <a:r>
              <a:rPr lang="en-US" b="1" i="1" u="sng" dirty="0" smtClean="0"/>
              <a:t>I</a:t>
            </a:r>
            <a:r>
              <a:rPr lang="en-US" dirty="0" smtClean="0"/>
              <a:t>nterview, or </a:t>
            </a:r>
            <a:r>
              <a:rPr lang="en-US" b="1" i="1" u="sng" dirty="0" smtClean="0"/>
              <a:t>F</a:t>
            </a:r>
            <a:r>
              <a:rPr lang="en-US" dirty="0" smtClean="0"/>
              <a:t>ocus </a:t>
            </a:r>
            <a:r>
              <a:rPr lang="en-US" b="1" i="1" u="sng" dirty="0" smtClean="0"/>
              <a:t>G</a:t>
            </a:r>
            <a:r>
              <a:rPr lang="en-US" dirty="0" smtClean="0"/>
              <a:t>roup?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8762251"/>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gridCol w="609600"/>
                <a:gridCol w="609600"/>
                <a:gridCol w="762000"/>
              </a:tblGrid>
              <a:tr h="370840">
                <a:tc>
                  <a:txBody>
                    <a:bodyPr/>
                    <a:lstStyle/>
                    <a:p>
                      <a:r>
                        <a:rPr lang="en-US" sz="2800" dirty="0" smtClean="0"/>
                        <a:t>Characteristics</a:t>
                      </a:r>
                      <a:r>
                        <a:rPr lang="en-US" sz="2800" baseline="0" dirty="0" smtClean="0"/>
                        <a:t> of research</a:t>
                      </a:r>
                      <a:endParaRPr lang="en-US" sz="2800" dirty="0"/>
                    </a:p>
                  </a:txBody>
                  <a:tcPr>
                    <a:noFill/>
                  </a:tcPr>
                </a:tc>
                <a:tc>
                  <a:txBody>
                    <a:bodyPr/>
                    <a:lstStyle/>
                    <a:p>
                      <a:pPr marL="0" indent="0" algn="ctr">
                        <a:buFont typeface="Arial" panose="020B0604020202020204" pitchFamily="34" charset="0"/>
                        <a:buNone/>
                      </a:pPr>
                      <a:r>
                        <a:rPr lang="en-US" sz="2800" dirty="0" smtClean="0"/>
                        <a:t>S</a:t>
                      </a:r>
                      <a:endParaRPr lang="en-US" sz="2800" dirty="0"/>
                    </a:p>
                  </a:txBody>
                  <a:tcPr>
                    <a:noFill/>
                  </a:tcPr>
                </a:tc>
                <a:tc>
                  <a:txBody>
                    <a:bodyPr/>
                    <a:lstStyle/>
                    <a:p>
                      <a:pPr marL="0" indent="0" algn="ctr">
                        <a:buFont typeface="Arial" panose="020B0604020202020204" pitchFamily="34" charset="0"/>
                        <a:buNone/>
                      </a:pPr>
                      <a:r>
                        <a:rPr lang="en-US" sz="2800" dirty="0" smtClean="0"/>
                        <a:t>I</a:t>
                      </a:r>
                      <a:endParaRPr lang="en-US" sz="2800" dirty="0"/>
                    </a:p>
                  </a:txBody>
                  <a:tcPr>
                    <a:noFill/>
                  </a:tcPr>
                </a:tc>
                <a:tc>
                  <a:txBody>
                    <a:bodyPr/>
                    <a:lstStyle/>
                    <a:p>
                      <a:pPr marL="0" indent="0" algn="ctr">
                        <a:buFont typeface="Arial" panose="020B0604020202020204" pitchFamily="34" charset="0"/>
                        <a:buNone/>
                      </a:pPr>
                      <a:r>
                        <a:rPr lang="en-US" sz="2800" dirty="0" smtClean="0"/>
                        <a:t>FG</a:t>
                      </a:r>
                      <a:endParaRPr lang="en-US" sz="2800" dirty="0"/>
                    </a:p>
                  </a:txBody>
                  <a:tcPr>
                    <a:noFill/>
                  </a:tcPr>
                </a:tc>
              </a:tr>
              <a:tr h="370840">
                <a:tc>
                  <a:txBody>
                    <a:bodyPr/>
                    <a:lstStyle/>
                    <a:p>
                      <a:r>
                        <a:rPr lang="en-US" sz="2800" dirty="0" smtClean="0">
                          <a:solidFill>
                            <a:schemeClr val="bg1"/>
                          </a:solidFill>
                        </a:rPr>
                        <a:t>Depth of information required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Need to resolve (seemingly) conflicting information</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r>
                        <a:rPr lang="en-US" sz="2800" baseline="30000" dirty="0" smtClean="0">
                          <a:solidFill>
                            <a:schemeClr val="bg1"/>
                          </a:solidFill>
                        </a:rPr>
                        <a:t>1</a:t>
                      </a: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Relative importance</a:t>
                      </a:r>
                      <a:r>
                        <a:rPr lang="en-US" sz="2800" baseline="0" dirty="0" smtClean="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chemeClr val="bg1"/>
                          </a:solidFill>
                        </a:rPr>
                        <a:t>+</a:t>
                      </a:r>
                      <a:r>
                        <a:rPr lang="en-US" sz="2800" baseline="30000" dirty="0" smtClean="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r>
              <a:tr h="370840">
                <a:tc>
                  <a:txBody>
                    <a:bodyPr/>
                    <a:lstStyle/>
                    <a:p>
                      <a:r>
                        <a:rPr lang="en-US" sz="2800" dirty="0" smtClean="0">
                          <a:solidFill>
                            <a:schemeClr val="bg1"/>
                          </a:solidFill>
                        </a:rPr>
                        <a:t>Generalizability of findings</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chemeClr val="bg1"/>
                          </a:solidFill>
                        </a:rPr>
                        <a:t>+</a:t>
                      </a:r>
                      <a:r>
                        <a:rPr lang="en-US" sz="2800" baseline="30000" dirty="0" smtClean="0">
                          <a:solidFill>
                            <a:schemeClr val="bg1"/>
                          </a:solidFill>
                        </a:rPr>
                        <a:t>2</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r>
              <a:tr h="370840">
                <a:tc>
                  <a:txBody>
                    <a:bodyPr/>
                    <a:lstStyle/>
                    <a:p>
                      <a:r>
                        <a:rPr lang="en-US" sz="2800" dirty="0" smtClean="0">
                          <a:solidFill>
                            <a:schemeClr val="bg1"/>
                          </a:solidFill>
                        </a:rPr>
                        <a:t>Timeliness of results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r h="370840">
                <a:tc>
                  <a:txBody>
                    <a:bodyPr/>
                    <a:lstStyle/>
                    <a:p>
                      <a:r>
                        <a:rPr lang="en-US" sz="2800" dirty="0" smtClean="0">
                          <a:solidFill>
                            <a:schemeClr val="bg1"/>
                          </a:solidFill>
                        </a:rPr>
                        <a:t>Sensitivity</a:t>
                      </a:r>
                      <a:r>
                        <a:rPr lang="en-US" sz="2800" baseline="0" dirty="0" smtClean="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smtClean="0">
                <a:solidFill>
                  <a:schemeClr val="bg1"/>
                </a:solidFill>
              </a:rPr>
              <a:t>1 </a:t>
            </a:r>
            <a:r>
              <a:rPr lang="en-US" sz="1800" b="0" dirty="0" smtClean="0">
                <a:solidFill>
                  <a:schemeClr val="bg1"/>
                </a:solidFill>
              </a:rPr>
              <a:t>Requires specific questions</a:t>
            </a:r>
            <a:endParaRPr lang="en-US" sz="1800" b="0" dirty="0">
              <a:solidFill>
                <a:schemeClr val="bg1"/>
              </a:solidFill>
            </a:endParaRP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a:t>
            </a:r>
            <a:r>
              <a:rPr lang="en-US" sz="1800" baseline="30000" dirty="0" smtClean="0">
                <a:solidFill>
                  <a:schemeClr val="bg1"/>
                </a:solidFill>
              </a:rPr>
              <a:t> </a:t>
            </a:r>
            <a:r>
              <a:rPr lang="en-US" sz="1800" b="0" dirty="0" smtClean="0">
                <a:solidFill>
                  <a:schemeClr val="bg1"/>
                </a:solidFill>
              </a:rPr>
              <a:t>Requires many interviews</a:t>
            </a:r>
            <a:endParaRPr lang="en-US" sz="1800" b="0" dirty="0">
              <a:solidFill>
                <a:schemeClr val="bg1"/>
              </a:solidFill>
            </a:endParaRPr>
          </a:p>
        </p:txBody>
      </p:sp>
    </p:spTree>
    <p:extLst>
      <p:ext uri="{BB962C8B-B14F-4D97-AF65-F5344CB8AC3E}">
        <p14:creationId xmlns:p14="http://schemas.microsoft.com/office/powerpoint/2010/main" val="742786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a:t>
            </a:r>
            <a:r>
              <a:rPr lang="en-US" dirty="0" smtClean="0"/>
              <a:t>urvey, </a:t>
            </a:r>
            <a:r>
              <a:rPr lang="en-US" b="1" i="1" u="sng" dirty="0" smtClean="0"/>
              <a:t>I</a:t>
            </a:r>
            <a:r>
              <a:rPr lang="en-US" dirty="0" smtClean="0"/>
              <a:t>nterview, or </a:t>
            </a:r>
            <a:r>
              <a:rPr lang="en-US" b="1" i="1" u="sng" dirty="0" smtClean="0"/>
              <a:t>F</a:t>
            </a:r>
            <a:r>
              <a:rPr lang="en-US" dirty="0" smtClean="0"/>
              <a:t>ocus </a:t>
            </a:r>
            <a:r>
              <a:rPr lang="en-US" b="1" i="1" u="sng" dirty="0" smtClean="0"/>
              <a:t>G</a:t>
            </a:r>
            <a:r>
              <a:rPr lang="en-US" dirty="0" smtClean="0"/>
              <a:t>roup?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3458414"/>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gridCol w="609600"/>
                <a:gridCol w="609600"/>
                <a:gridCol w="762000"/>
              </a:tblGrid>
              <a:tr h="370840">
                <a:tc>
                  <a:txBody>
                    <a:bodyPr/>
                    <a:lstStyle/>
                    <a:p>
                      <a:r>
                        <a:rPr lang="en-US" sz="2800" dirty="0" smtClean="0"/>
                        <a:t>Characteristics</a:t>
                      </a:r>
                      <a:r>
                        <a:rPr lang="en-US" sz="2800" baseline="0" dirty="0" smtClean="0"/>
                        <a:t> of research</a:t>
                      </a:r>
                      <a:endParaRPr lang="en-US" sz="2800" dirty="0"/>
                    </a:p>
                  </a:txBody>
                  <a:tcPr>
                    <a:noFill/>
                  </a:tcPr>
                </a:tc>
                <a:tc>
                  <a:txBody>
                    <a:bodyPr/>
                    <a:lstStyle/>
                    <a:p>
                      <a:pPr marL="0" indent="0" algn="ctr">
                        <a:buFont typeface="Arial" panose="020B0604020202020204" pitchFamily="34" charset="0"/>
                        <a:buNone/>
                      </a:pPr>
                      <a:r>
                        <a:rPr lang="en-US" sz="2800" dirty="0" smtClean="0"/>
                        <a:t>S</a:t>
                      </a:r>
                      <a:endParaRPr lang="en-US" sz="2800" dirty="0"/>
                    </a:p>
                  </a:txBody>
                  <a:tcPr>
                    <a:noFill/>
                  </a:tcPr>
                </a:tc>
                <a:tc>
                  <a:txBody>
                    <a:bodyPr/>
                    <a:lstStyle/>
                    <a:p>
                      <a:pPr marL="0" indent="0" algn="ctr">
                        <a:buFont typeface="Arial" panose="020B0604020202020204" pitchFamily="34" charset="0"/>
                        <a:buNone/>
                      </a:pPr>
                      <a:r>
                        <a:rPr lang="en-US" sz="2800" dirty="0" smtClean="0"/>
                        <a:t>I</a:t>
                      </a:r>
                      <a:endParaRPr lang="en-US" sz="2800" dirty="0"/>
                    </a:p>
                  </a:txBody>
                  <a:tcPr>
                    <a:noFill/>
                  </a:tcPr>
                </a:tc>
                <a:tc>
                  <a:txBody>
                    <a:bodyPr/>
                    <a:lstStyle/>
                    <a:p>
                      <a:pPr marL="0" indent="0" algn="ctr">
                        <a:buFont typeface="Arial" panose="020B0604020202020204" pitchFamily="34" charset="0"/>
                        <a:buNone/>
                      </a:pPr>
                      <a:r>
                        <a:rPr lang="en-US" sz="2800" dirty="0" smtClean="0"/>
                        <a:t>FG</a:t>
                      </a:r>
                      <a:endParaRPr lang="en-US" sz="2800" dirty="0"/>
                    </a:p>
                  </a:txBody>
                  <a:tcPr>
                    <a:noFill/>
                  </a:tcPr>
                </a:tc>
              </a:tr>
              <a:tr h="370840">
                <a:tc>
                  <a:txBody>
                    <a:bodyPr/>
                    <a:lstStyle/>
                    <a:p>
                      <a:r>
                        <a:rPr lang="en-US" sz="2800" dirty="0" smtClean="0">
                          <a:solidFill>
                            <a:schemeClr val="bg1"/>
                          </a:solidFill>
                        </a:rPr>
                        <a:t>Depth of information required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Need to resolve (seemingly) conflicting information</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r>
                        <a:rPr lang="en-US" sz="2800" baseline="30000" dirty="0" smtClean="0">
                          <a:solidFill>
                            <a:schemeClr val="bg1"/>
                          </a:solidFill>
                        </a:rPr>
                        <a:t>1</a:t>
                      </a: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Relative importance</a:t>
                      </a:r>
                      <a:r>
                        <a:rPr lang="en-US" sz="2800" baseline="0" dirty="0" smtClean="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chemeClr val="bg1"/>
                          </a:solidFill>
                        </a:rPr>
                        <a:t>+</a:t>
                      </a:r>
                      <a:r>
                        <a:rPr lang="en-US" sz="2800" baseline="30000" dirty="0" smtClean="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r>
              <a:tr h="370840">
                <a:tc>
                  <a:txBody>
                    <a:bodyPr/>
                    <a:lstStyle/>
                    <a:p>
                      <a:r>
                        <a:rPr lang="en-US" sz="2800" dirty="0" smtClean="0">
                          <a:solidFill>
                            <a:schemeClr val="bg1"/>
                          </a:solidFill>
                        </a:rPr>
                        <a:t>Generalizability of findings</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chemeClr val="bg1"/>
                          </a:solidFill>
                        </a:rPr>
                        <a:t>+</a:t>
                      </a:r>
                      <a:r>
                        <a:rPr lang="en-US" sz="2800" baseline="30000" dirty="0" smtClean="0">
                          <a:solidFill>
                            <a:schemeClr val="bg1"/>
                          </a:solidFill>
                        </a:rPr>
                        <a:t>2</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r>
              <a:tr h="370840">
                <a:tc>
                  <a:txBody>
                    <a:bodyPr/>
                    <a:lstStyle/>
                    <a:p>
                      <a:r>
                        <a:rPr lang="en-US" sz="2800" dirty="0" smtClean="0">
                          <a:solidFill>
                            <a:schemeClr val="bg1"/>
                          </a:solidFill>
                        </a:rPr>
                        <a:t>Timeliness of results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p>
                  </a:txBody>
                  <a:tcPr>
                    <a:noFill/>
                  </a:tcPr>
                </a:tc>
              </a:tr>
              <a:tr h="370840">
                <a:tc>
                  <a:txBody>
                    <a:bodyPr/>
                    <a:lstStyle/>
                    <a:p>
                      <a:r>
                        <a:rPr lang="en-US" sz="2800" dirty="0" smtClean="0">
                          <a:solidFill>
                            <a:schemeClr val="bg1"/>
                          </a:solidFill>
                        </a:rPr>
                        <a:t>Sensitivity</a:t>
                      </a:r>
                      <a:r>
                        <a:rPr lang="en-US" sz="2800" baseline="0" dirty="0" smtClean="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smtClean="0">
                <a:solidFill>
                  <a:schemeClr val="bg1"/>
                </a:solidFill>
              </a:rPr>
              <a:t>1 </a:t>
            </a:r>
            <a:r>
              <a:rPr lang="en-US" sz="1800" b="0" dirty="0" smtClean="0">
                <a:solidFill>
                  <a:schemeClr val="bg1"/>
                </a:solidFill>
              </a:rPr>
              <a:t>Requires specific questions</a:t>
            </a:r>
            <a:endParaRPr lang="en-US" sz="1800" b="0" dirty="0">
              <a:solidFill>
                <a:schemeClr val="bg1"/>
              </a:solidFill>
            </a:endParaRP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a:t>
            </a:r>
            <a:r>
              <a:rPr lang="en-US" sz="1800" baseline="30000" dirty="0" smtClean="0">
                <a:solidFill>
                  <a:schemeClr val="bg1"/>
                </a:solidFill>
              </a:rPr>
              <a:t> </a:t>
            </a:r>
            <a:r>
              <a:rPr lang="en-US" sz="1800" b="0" dirty="0" smtClean="0">
                <a:solidFill>
                  <a:schemeClr val="bg1"/>
                </a:solidFill>
              </a:rPr>
              <a:t>Requires many interviews</a:t>
            </a:r>
            <a:endParaRPr lang="en-US" sz="1800" b="0" dirty="0">
              <a:solidFill>
                <a:schemeClr val="bg1"/>
              </a:solidFill>
            </a:endParaRPr>
          </a:p>
        </p:txBody>
      </p:sp>
    </p:spTree>
    <p:extLst>
      <p:ext uri="{BB962C8B-B14F-4D97-AF65-F5344CB8AC3E}">
        <p14:creationId xmlns:p14="http://schemas.microsoft.com/office/powerpoint/2010/main" val="30355281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a:t>
            </a:r>
            <a:r>
              <a:rPr lang="en-US" dirty="0" smtClean="0"/>
              <a:t>urvey, </a:t>
            </a:r>
            <a:r>
              <a:rPr lang="en-US" b="1" i="1" u="sng" dirty="0" smtClean="0"/>
              <a:t>I</a:t>
            </a:r>
            <a:r>
              <a:rPr lang="en-US" dirty="0" smtClean="0"/>
              <a:t>nterview, or </a:t>
            </a:r>
            <a:r>
              <a:rPr lang="en-US" b="1" i="1" u="sng" dirty="0" smtClean="0"/>
              <a:t>F</a:t>
            </a:r>
            <a:r>
              <a:rPr lang="en-US" dirty="0" smtClean="0"/>
              <a:t>ocus </a:t>
            </a:r>
            <a:r>
              <a:rPr lang="en-US" b="1" i="1" u="sng" dirty="0" smtClean="0"/>
              <a:t>G</a:t>
            </a:r>
            <a:r>
              <a:rPr lang="en-US" dirty="0" smtClean="0"/>
              <a:t>roup?</a:t>
            </a:r>
            <a:endParaRPr lang="en-US" dirty="0"/>
          </a:p>
        </p:txBody>
      </p:sp>
      <p:graphicFrame>
        <p:nvGraphicFramePr>
          <p:cNvPr id="4" name="Content Placeholder 3"/>
          <p:cNvGraphicFramePr>
            <a:graphicFrameLocks noGrp="1"/>
          </p:cNvGraphicFramePr>
          <p:nvPr>
            <p:ph idx="1"/>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gridCol w="609600"/>
                <a:gridCol w="609600"/>
                <a:gridCol w="762000"/>
              </a:tblGrid>
              <a:tr h="370840">
                <a:tc>
                  <a:txBody>
                    <a:bodyPr/>
                    <a:lstStyle/>
                    <a:p>
                      <a:r>
                        <a:rPr lang="en-US" sz="2800" dirty="0" smtClean="0"/>
                        <a:t>Characteristics</a:t>
                      </a:r>
                      <a:r>
                        <a:rPr lang="en-US" sz="2800" baseline="0" dirty="0" smtClean="0"/>
                        <a:t> of research</a:t>
                      </a:r>
                      <a:endParaRPr lang="en-US" sz="2800" dirty="0"/>
                    </a:p>
                  </a:txBody>
                  <a:tcPr>
                    <a:noFill/>
                  </a:tcPr>
                </a:tc>
                <a:tc>
                  <a:txBody>
                    <a:bodyPr/>
                    <a:lstStyle/>
                    <a:p>
                      <a:pPr marL="0" indent="0" algn="ctr">
                        <a:buFont typeface="Arial" panose="020B0604020202020204" pitchFamily="34" charset="0"/>
                        <a:buNone/>
                      </a:pPr>
                      <a:r>
                        <a:rPr lang="en-US" sz="2800" dirty="0" smtClean="0"/>
                        <a:t>S</a:t>
                      </a:r>
                      <a:endParaRPr lang="en-US" sz="2800" dirty="0"/>
                    </a:p>
                  </a:txBody>
                  <a:tcPr>
                    <a:noFill/>
                  </a:tcPr>
                </a:tc>
                <a:tc>
                  <a:txBody>
                    <a:bodyPr/>
                    <a:lstStyle/>
                    <a:p>
                      <a:pPr marL="0" indent="0" algn="ctr">
                        <a:buFont typeface="Arial" panose="020B0604020202020204" pitchFamily="34" charset="0"/>
                        <a:buNone/>
                      </a:pPr>
                      <a:r>
                        <a:rPr lang="en-US" sz="2800" dirty="0" smtClean="0"/>
                        <a:t>I</a:t>
                      </a:r>
                      <a:endParaRPr lang="en-US" sz="2800" dirty="0"/>
                    </a:p>
                  </a:txBody>
                  <a:tcPr>
                    <a:noFill/>
                  </a:tcPr>
                </a:tc>
                <a:tc>
                  <a:txBody>
                    <a:bodyPr/>
                    <a:lstStyle/>
                    <a:p>
                      <a:pPr marL="0" indent="0" algn="ctr">
                        <a:buFont typeface="Arial" panose="020B0604020202020204" pitchFamily="34" charset="0"/>
                        <a:buNone/>
                      </a:pPr>
                      <a:r>
                        <a:rPr lang="en-US" sz="2800" dirty="0" smtClean="0"/>
                        <a:t>FG</a:t>
                      </a:r>
                      <a:endParaRPr lang="en-US" sz="2800" dirty="0"/>
                    </a:p>
                  </a:txBody>
                  <a:tcPr>
                    <a:noFill/>
                  </a:tcPr>
                </a:tc>
              </a:tr>
              <a:tr h="370840">
                <a:tc>
                  <a:txBody>
                    <a:bodyPr/>
                    <a:lstStyle/>
                    <a:p>
                      <a:r>
                        <a:rPr lang="en-US" sz="2800" dirty="0" smtClean="0">
                          <a:solidFill>
                            <a:schemeClr val="bg1"/>
                          </a:solidFill>
                        </a:rPr>
                        <a:t>Depth of information required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Need to resolve (seemingly) conflicting information</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r>
                        <a:rPr lang="en-US" sz="2800" baseline="30000" dirty="0" smtClean="0">
                          <a:solidFill>
                            <a:schemeClr val="bg1"/>
                          </a:solidFill>
                        </a:rPr>
                        <a:t>1</a:t>
                      </a: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Relative importance</a:t>
                      </a:r>
                      <a:r>
                        <a:rPr lang="en-US" sz="2800" baseline="0" dirty="0" smtClean="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chemeClr val="bg1"/>
                          </a:solidFill>
                        </a:rPr>
                        <a:t>+</a:t>
                      </a:r>
                      <a:r>
                        <a:rPr lang="en-US" sz="2800" baseline="30000" dirty="0" smtClean="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Generalizability of findings</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chemeClr val="bg1"/>
                          </a:solidFill>
                        </a:rPr>
                        <a:t>+</a:t>
                      </a:r>
                      <a:r>
                        <a:rPr lang="en-US" sz="2800" baseline="30000" dirty="0" smtClean="0">
                          <a:solidFill>
                            <a:schemeClr val="bg1"/>
                          </a:solidFill>
                        </a:rPr>
                        <a:t>2</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Timeliness of results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p>
                  </a:txBody>
                  <a:tcPr>
                    <a:noFill/>
                  </a:tcPr>
                </a:tc>
              </a:tr>
              <a:tr h="370840">
                <a:tc>
                  <a:txBody>
                    <a:bodyPr/>
                    <a:lstStyle/>
                    <a:p>
                      <a:r>
                        <a:rPr lang="en-US" sz="2800" dirty="0" smtClean="0">
                          <a:solidFill>
                            <a:schemeClr val="bg1"/>
                          </a:solidFill>
                        </a:rPr>
                        <a:t>Sensitivity</a:t>
                      </a:r>
                      <a:r>
                        <a:rPr lang="en-US" sz="2800" baseline="0" dirty="0" smtClean="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smtClean="0">
                <a:solidFill>
                  <a:schemeClr val="bg1"/>
                </a:solidFill>
              </a:rPr>
              <a:t>1 </a:t>
            </a:r>
            <a:r>
              <a:rPr lang="en-US" sz="1800" b="0" dirty="0" smtClean="0">
                <a:solidFill>
                  <a:schemeClr val="bg1"/>
                </a:solidFill>
              </a:rPr>
              <a:t>Requires specific questions</a:t>
            </a:r>
            <a:endParaRPr lang="en-US" sz="1800" b="0" dirty="0">
              <a:solidFill>
                <a:schemeClr val="bg1"/>
              </a:solidFill>
            </a:endParaRP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a:t>
            </a:r>
            <a:r>
              <a:rPr lang="en-US" sz="1800" baseline="30000" dirty="0" smtClean="0">
                <a:solidFill>
                  <a:schemeClr val="bg1"/>
                </a:solidFill>
              </a:rPr>
              <a:t> </a:t>
            </a:r>
            <a:r>
              <a:rPr lang="en-US" sz="1800" b="0" dirty="0" smtClean="0">
                <a:solidFill>
                  <a:schemeClr val="bg1"/>
                </a:solidFill>
              </a:rPr>
              <a:t>Requires many interviews</a:t>
            </a:r>
            <a:endParaRPr lang="en-US" sz="1800" b="0" dirty="0">
              <a:solidFill>
                <a:schemeClr val="bg1"/>
              </a:solidFill>
            </a:endParaRPr>
          </a:p>
        </p:txBody>
      </p:sp>
    </p:spTree>
    <p:extLst>
      <p:ext uri="{BB962C8B-B14F-4D97-AF65-F5344CB8AC3E}">
        <p14:creationId xmlns:p14="http://schemas.microsoft.com/office/powerpoint/2010/main" val="16602365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a:t>
            </a:r>
            <a:r>
              <a:rPr lang="en-US" dirty="0" smtClean="0"/>
              <a:t>urvey, </a:t>
            </a:r>
            <a:r>
              <a:rPr lang="en-US" b="1" i="1" u="sng" dirty="0" smtClean="0"/>
              <a:t>I</a:t>
            </a:r>
            <a:r>
              <a:rPr lang="en-US" dirty="0" smtClean="0"/>
              <a:t>nterview, or </a:t>
            </a:r>
            <a:r>
              <a:rPr lang="en-US" b="1" i="1" u="sng" dirty="0" smtClean="0"/>
              <a:t>F</a:t>
            </a:r>
            <a:r>
              <a:rPr lang="en-US" dirty="0" smtClean="0"/>
              <a:t>ocus </a:t>
            </a:r>
            <a:r>
              <a:rPr lang="en-US" b="1" i="1" u="sng" dirty="0" smtClean="0"/>
              <a:t>G</a:t>
            </a:r>
            <a:r>
              <a:rPr lang="en-US" dirty="0" smtClean="0"/>
              <a:t>roup?</a:t>
            </a:r>
            <a:endParaRPr lang="en-US" dirty="0"/>
          </a:p>
        </p:txBody>
      </p:sp>
      <p:graphicFrame>
        <p:nvGraphicFramePr>
          <p:cNvPr id="4" name="Content Placeholder 3"/>
          <p:cNvGraphicFramePr>
            <a:graphicFrameLocks noGrp="1"/>
          </p:cNvGraphicFramePr>
          <p:nvPr>
            <p:ph idx="1"/>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gridCol w="609600"/>
                <a:gridCol w="609600"/>
                <a:gridCol w="762000"/>
              </a:tblGrid>
              <a:tr h="370840">
                <a:tc>
                  <a:txBody>
                    <a:bodyPr/>
                    <a:lstStyle/>
                    <a:p>
                      <a:r>
                        <a:rPr lang="en-US" sz="2800" dirty="0" smtClean="0"/>
                        <a:t>Characteristics</a:t>
                      </a:r>
                      <a:r>
                        <a:rPr lang="en-US" sz="2800" baseline="0" dirty="0" smtClean="0"/>
                        <a:t> of research</a:t>
                      </a:r>
                      <a:endParaRPr lang="en-US" sz="2800" dirty="0"/>
                    </a:p>
                  </a:txBody>
                  <a:tcPr>
                    <a:noFill/>
                  </a:tcPr>
                </a:tc>
                <a:tc>
                  <a:txBody>
                    <a:bodyPr/>
                    <a:lstStyle/>
                    <a:p>
                      <a:pPr marL="0" indent="0" algn="ctr">
                        <a:buFont typeface="Arial" panose="020B0604020202020204" pitchFamily="34" charset="0"/>
                        <a:buNone/>
                      </a:pPr>
                      <a:r>
                        <a:rPr lang="en-US" sz="2800" dirty="0" smtClean="0"/>
                        <a:t>S</a:t>
                      </a:r>
                      <a:endParaRPr lang="en-US" sz="2800" dirty="0"/>
                    </a:p>
                  </a:txBody>
                  <a:tcPr>
                    <a:noFill/>
                  </a:tcPr>
                </a:tc>
                <a:tc>
                  <a:txBody>
                    <a:bodyPr/>
                    <a:lstStyle/>
                    <a:p>
                      <a:pPr marL="0" indent="0" algn="ctr">
                        <a:buFont typeface="Arial" panose="020B0604020202020204" pitchFamily="34" charset="0"/>
                        <a:buNone/>
                      </a:pPr>
                      <a:r>
                        <a:rPr lang="en-US" sz="2800" dirty="0" smtClean="0"/>
                        <a:t>I</a:t>
                      </a:r>
                      <a:endParaRPr lang="en-US" sz="2800" dirty="0"/>
                    </a:p>
                  </a:txBody>
                  <a:tcPr>
                    <a:noFill/>
                  </a:tcPr>
                </a:tc>
                <a:tc>
                  <a:txBody>
                    <a:bodyPr/>
                    <a:lstStyle/>
                    <a:p>
                      <a:pPr marL="0" indent="0" algn="ctr">
                        <a:buFont typeface="Arial" panose="020B0604020202020204" pitchFamily="34" charset="0"/>
                        <a:buNone/>
                      </a:pPr>
                      <a:r>
                        <a:rPr lang="en-US" sz="2800" dirty="0" smtClean="0"/>
                        <a:t>FG</a:t>
                      </a:r>
                      <a:endParaRPr lang="en-US" sz="2800" dirty="0"/>
                    </a:p>
                  </a:txBody>
                  <a:tcPr>
                    <a:noFill/>
                  </a:tcPr>
                </a:tc>
              </a:tr>
              <a:tr h="370840">
                <a:tc>
                  <a:txBody>
                    <a:bodyPr/>
                    <a:lstStyle/>
                    <a:p>
                      <a:r>
                        <a:rPr lang="en-US" sz="2800" dirty="0" smtClean="0">
                          <a:solidFill>
                            <a:schemeClr val="bg1"/>
                          </a:solidFill>
                        </a:rPr>
                        <a:t>Depth of information required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Need to resolve (seemingly) conflicting information</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r>
                        <a:rPr lang="en-US" sz="2800" baseline="30000" dirty="0" smtClean="0">
                          <a:solidFill>
                            <a:schemeClr val="bg1"/>
                          </a:solidFill>
                        </a:rPr>
                        <a:t>1</a:t>
                      </a: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Relative importance</a:t>
                      </a:r>
                      <a:r>
                        <a:rPr lang="en-US" sz="2800" baseline="0" dirty="0" smtClean="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chemeClr val="bg1"/>
                          </a:solidFill>
                        </a:rPr>
                        <a:t>+</a:t>
                      </a:r>
                      <a:r>
                        <a:rPr lang="en-US" sz="2800" baseline="30000" dirty="0" smtClean="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Generalizability of findings</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chemeClr val="bg1"/>
                          </a:solidFill>
                        </a:rPr>
                        <a:t>+</a:t>
                      </a:r>
                      <a:r>
                        <a:rPr lang="en-US" sz="2800" baseline="30000" dirty="0" smtClean="0">
                          <a:solidFill>
                            <a:schemeClr val="bg1"/>
                          </a:solidFill>
                        </a:rPr>
                        <a:t>2</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Timeliness of results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p>
                  </a:txBody>
                  <a:tcPr>
                    <a:noFill/>
                  </a:tcPr>
                </a:tc>
              </a:tr>
              <a:tr h="370840">
                <a:tc>
                  <a:txBody>
                    <a:bodyPr/>
                    <a:lstStyle/>
                    <a:p>
                      <a:r>
                        <a:rPr lang="en-US" sz="2800" dirty="0" smtClean="0">
                          <a:solidFill>
                            <a:schemeClr val="bg1"/>
                          </a:solidFill>
                        </a:rPr>
                        <a:t>Sensitivity</a:t>
                      </a:r>
                      <a:r>
                        <a:rPr lang="en-US" sz="2800" baseline="0" dirty="0" smtClean="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smtClean="0">
                        <a:solidFill>
                          <a:schemeClr val="bg1"/>
                        </a:solidFill>
                      </a:endParaRPr>
                    </a:p>
                  </a:txBody>
                  <a:tcPr>
                    <a:noFill/>
                  </a:tcPr>
                </a:tc>
              </a:tr>
            </a:tbl>
          </a:graphicData>
        </a:graphic>
      </p:graphicFrame>
      <p:sp>
        <p:nvSpPr>
          <p:cNvPr id="3" name="TextBox 2"/>
          <p:cNvSpPr txBox="1"/>
          <p:nvPr/>
        </p:nvSpPr>
        <p:spPr>
          <a:xfrm>
            <a:off x="211229" y="6172200"/>
            <a:ext cx="7180171" cy="523220"/>
          </a:xfrm>
          <a:prstGeom prst="rect">
            <a:avLst/>
          </a:prstGeom>
          <a:noFill/>
        </p:spPr>
        <p:txBody>
          <a:bodyPr wrap="none" rtlCol="0">
            <a:spAutoFit/>
          </a:bodyPr>
          <a:lstStyle/>
          <a:p>
            <a:r>
              <a:rPr lang="en-US" sz="2800" dirty="0" smtClean="0">
                <a:solidFill>
                  <a:srgbClr val="FFFF00"/>
                </a:solidFill>
              </a:rPr>
              <a:t>When in doubt which one to select, go for: ….</a:t>
            </a:r>
            <a:endParaRPr lang="en-US" sz="2800" dirty="0">
              <a:solidFill>
                <a:srgbClr val="FFFF00"/>
              </a:solidFill>
            </a:endParaRPr>
          </a:p>
        </p:txBody>
      </p:sp>
    </p:spTree>
    <p:extLst>
      <p:ext uri="{BB962C8B-B14F-4D97-AF65-F5344CB8AC3E}">
        <p14:creationId xmlns:p14="http://schemas.microsoft.com/office/powerpoint/2010/main" val="4349296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a:t>
            </a:r>
            <a:r>
              <a:rPr lang="en-US" dirty="0" smtClean="0"/>
              <a:t>urvey, </a:t>
            </a:r>
            <a:r>
              <a:rPr lang="en-US" b="1" i="1" u="sng" dirty="0" smtClean="0"/>
              <a:t>I</a:t>
            </a:r>
            <a:r>
              <a:rPr lang="en-US" dirty="0" smtClean="0"/>
              <a:t>nterview, or </a:t>
            </a:r>
            <a:r>
              <a:rPr lang="en-US" b="1" i="1" u="sng" dirty="0" smtClean="0"/>
              <a:t>F</a:t>
            </a:r>
            <a:r>
              <a:rPr lang="en-US" dirty="0" smtClean="0"/>
              <a:t>ocus </a:t>
            </a:r>
            <a:r>
              <a:rPr lang="en-US" b="1" i="1" u="sng" dirty="0" smtClean="0"/>
              <a:t>G</a:t>
            </a:r>
            <a:r>
              <a:rPr lang="en-US" dirty="0" smtClean="0"/>
              <a:t>roup?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6907326"/>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gridCol w="609600"/>
                <a:gridCol w="609600"/>
                <a:gridCol w="762000"/>
              </a:tblGrid>
              <a:tr h="370840">
                <a:tc>
                  <a:txBody>
                    <a:bodyPr/>
                    <a:lstStyle/>
                    <a:p>
                      <a:r>
                        <a:rPr lang="en-US" sz="2800" dirty="0" smtClean="0"/>
                        <a:t>Characteristics</a:t>
                      </a:r>
                      <a:r>
                        <a:rPr lang="en-US" sz="2800" baseline="0" dirty="0" smtClean="0"/>
                        <a:t> of research</a:t>
                      </a:r>
                      <a:endParaRPr lang="en-US" sz="2800" dirty="0"/>
                    </a:p>
                  </a:txBody>
                  <a:tcPr>
                    <a:noFill/>
                  </a:tcPr>
                </a:tc>
                <a:tc>
                  <a:txBody>
                    <a:bodyPr/>
                    <a:lstStyle/>
                    <a:p>
                      <a:pPr marL="0" indent="0" algn="ctr">
                        <a:buFont typeface="Arial" panose="020B0604020202020204" pitchFamily="34" charset="0"/>
                        <a:buNone/>
                      </a:pPr>
                      <a:r>
                        <a:rPr lang="en-US" sz="2800" dirty="0" smtClean="0"/>
                        <a:t>S</a:t>
                      </a:r>
                      <a:endParaRPr lang="en-US" sz="2800" dirty="0"/>
                    </a:p>
                  </a:txBody>
                  <a:tcPr>
                    <a:noFill/>
                  </a:tcPr>
                </a:tc>
                <a:tc>
                  <a:txBody>
                    <a:bodyPr/>
                    <a:lstStyle/>
                    <a:p>
                      <a:pPr marL="0" indent="0" algn="ctr">
                        <a:buFont typeface="Arial" panose="020B0604020202020204" pitchFamily="34" charset="0"/>
                        <a:buNone/>
                      </a:pPr>
                      <a:r>
                        <a:rPr lang="en-US" sz="2800" dirty="0" smtClean="0">
                          <a:solidFill>
                            <a:srgbClr val="FFFF00"/>
                          </a:solidFill>
                        </a:rPr>
                        <a:t>I</a:t>
                      </a:r>
                      <a:endParaRPr lang="en-US" sz="2800" dirty="0">
                        <a:solidFill>
                          <a:srgbClr val="FFFF00"/>
                        </a:solidFill>
                      </a:endParaRPr>
                    </a:p>
                  </a:txBody>
                  <a:tcPr>
                    <a:solidFill>
                      <a:srgbClr val="FF0000"/>
                    </a:solidFill>
                  </a:tcPr>
                </a:tc>
                <a:tc>
                  <a:txBody>
                    <a:bodyPr/>
                    <a:lstStyle/>
                    <a:p>
                      <a:pPr marL="0" indent="0" algn="ctr">
                        <a:buFont typeface="Arial" panose="020B0604020202020204" pitchFamily="34" charset="0"/>
                        <a:buNone/>
                      </a:pPr>
                      <a:r>
                        <a:rPr lang="en-US" sz="2800" dirty="0" smtClean="0">
                          <a:solidFill>
                            <a:schemeClr val="bg1"/>
                          </a:solidFill>
                        </a:rPr>
                        <a:t>FG</a:t>
                      </a:r>
                      <a:endParaRPr lang="en-US" sz="2800" dirty="0">
                        <a:solidFill>
                          <a:schemeClr val="bg1"/>
                        </a:solidFill>
                      </a:endParaRPr>
                    </a:p>
                  </a:txBody>
                  <a:tcPr>
                    <a:noFill/>
                  </a:tcPr>
                </a:tc>
              </a:tr>
              <a:tr h="370840">
                <a:tc>
                  <a:txBody>
                    <a:bodyPr/>
                    <a:lstStyle/>
                    <a:p>
                      <a:r>
                        <a:rPr lang="en-US" sz="2800" dirty="0" smtClean="0">
                          <a:solidFill>
                            <a:schemeClr val="bg1"/>
                          </a:solidFill>
                        </a:rPr>
                        <a:t>Depth of information required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rgbClr val="FFFF00"/>
                          </a:solidFill>
                        </a:rPr>
                        <a:t>+</a:t>
                      </a:r>
                      <a:endParaRPr lang="en-US" sz="2800" dirty="0">
                        <a:solidFill>
                          <a:srgbClr val="FFFF00"/>
                        </a:solidFill>
                      </a:endParaRPr>
                    </a:p>
                  </a:txBody>
                  <a:tcPr>
                    <a:solidFill>
                      <a:srgbClr val="FF0000"/>
                    </a:solid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Need to resolve (seemingly) conflicting information</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rgbClr val="FFFF00"/>
                          </a:solidFill>
                        </a:rPr>
                        <a:t>+</a:t>
                      </a:r>
                      <a:r>
                        <a:rPr lang="en-US" sz="2800" baseline="30000" dirty="0" smtClean="0">
                          <a:solidFill>
                            <a:srgbClr val="FFFF00"/>
                          </a:solidFill>
                        </a:rPr>
                        <a:t>1</a:t>
                      </a:r>
                      <a:endParaRPr lang="en-US" sz="2800" baseline="30000" dirty="0">
                        <a:solidFill>
                          <a:srgbClr val="FFFF00"/>
                        </a:solidFill>
                      </a:endParaRPr>
                    </a:p>
                  </a:txBody>
                  <a:tcPr>
                    <a:solidFill>
                      <a:srgbClr val="FF0000"/>
                    </a:solid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r>
              <a:tr h="370840">
                <a:tc>
                  <a:txBody>
                    <a:bodyPr/>
                    <a:lstStyle/>
                    <a:p>
                      <a:r>
                        <a:rPr lang="en-US" sz="2800" dirty="0" smtClean="0">
                          <a:solidFill>
                            <a:schemeClr val="bg1"/>
                          </a:solidFill>
                        </a:rPr>
                        <a:t>Relative importance</a:t>
                      </a:r>
                      <a:r>
                        <a:rPr lang="en-US" sz="2800" baseline="0" dirty="0" smtClean="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rgbClr val="FFFF00"/>
                          </a:solidFill>
                        </a:rPr>
                        <a:t>+</a:t>
                      </a:r>
                      <a:r>
                        <a:rPr lang="en-US" sz="2800" baseline="30000" dirty="0" smtClean="0">
                          <a:solidFill>
                            <a:srgbClr val="FFFF00"/>
                          </a:solidFill>
                        </a:rPr>
                        <a:t>1</a:t>
                      </a:r>
                    </a:p>
                    <a:p>
                      <a:pPr marL="0" indent="0" algn="ctr">
                        <a:buFont typeface="Arial" panose="020B0604020202020204" pitchFamily="34" charset="0"/>
                        <a:buNone/>
                      </a:pPr>
                      <a:endParaRPr lang="en-US" sz="2800" dirty="0">
                        <a:solidFill>
                          <a:srgbClr val="FFFF00"/>
                        </a:solidFill>
                      </a:endParaRP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Generalizability of findings</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solidFill>
                            <a:srgbClr val="FFFF00"/>
                          </a:solidFill>
                        </a:rPr>
                        <a:t>+</a:t>
                      </a:r>
                      <a:r>
                        <a:rPr lang="en-US" sz="2800" baseline="30000" dirty="0" smtClean="0">
                          <a:solidFill>
                            <a:srgbClr val="FFFF00"/>
                          </a:solidFill>
                        </a:rPr>
                        <a:t>2</a:t>
                      </a: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r>
              <a:tr h="370840">
                <a:tc>
                  <a:txBody>
                    <a:bodyPr/>
                    <a:lstStyle/>
                    <a:p>
                      <a:r>
                        <a:rPr lang="en-US" sz="2800" dirty="0" smtClean="0">
                          <a:solidFill>
                            <a:schemeClr val="bg1"/>
                          </a:solidFill>
                        </a:rPr>
                        <a:t>Timeliness of results</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rgbClr val="FFFF00"/>
                          </a:solidFill>
                        </a:rPr>
                        <a:t>+</a:t>
                      </a:r>
                      <a:endParaRPr lang="en-US" sz="2800" dirty="0">
                        <a:solidFill>
                          <a:srgbClr val="FFFF00"/>
                        </a:solidFill>
                      </a:endParaRPr>
                    </a:p>
                  </a:txBody>
                  <a:tcPr>
                    <a:solidFill>
                      <a:srgbClr val="FF0000"/>
                    </a:solidFill>
                  </a:tcPr>
                </a:tc>
                <a:tc>
                  <a:txBody>
                    <a:bodyPr/>
                    <a:lstStyle/>
                    <a:p>
                      <a:pPr marL="0" indent="0" algn="ctr">
                        <a:buFont typeface="Arial" panose="020B0604020202020204" pitchFamily="34" charset="0"/>
                        <a:buNone/>
                      </a:pPr>
                      <a:r>
                        <a:rPr lang="en-US" sz="2800" dirty="0" smtClean="0">
                          <a:solidFill>
                            <a:schemeClr val="bg1"/>
                          </a:solidFill>
                        </a:rPr>
                        <a:t>+</a:t>
                      </a:r>
                    </a:p>
                  </a:txBody>
                  <a:tcPr>
                    <a:noFill/>
                  </a:tcPr>
                </a:tc>
              </a:tr>
              <a:tr h="370840">
                <a:tc>
                  <a:txBody>
                    <a:bodyPr/>
                    <a:lstStyle/>
                    <a:p>
                      <a:r>
                        <a:rPr lang="en-US" sz="2800" dirty="0" smtClean="0">
                          <a:solidFill>
                            <a:schemeClr val="bg1"/>
                          </a:solidFill>
                        </a:rPr>
                        <a:t>Sensitivity</a:t>
                      </a:r>
                      <a:r>
                        <a:rPr lang="en-US" sz="2800" baseline="0" dirty="0" smtClean="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chemeClr val="bg1"/>
                          </a:solidFill>
                        </a:rPr>
                        <a:t>+</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smtClean="0">
                          <a:solidFill>
                            <a:srgbClr val="FFFF00"/>
                          </a:solidFill>
                        </a:rPr>
                        <a:t>+</a:t>
                      </a:r>
                      <a:endParaRPr lang="en-US" sz="2800" dirty="0">
                        <a:solidFill>
                          <a:srgbClr val="FFFF00"/>
                        </a:solidFill>
                      </a:endParaRPr>
                    </a:p>
                  </a:txBody>
                  <a:tcPr>
                    <a:solidFill>
                      <a:srgbClr val="FF0000"/>
                    </a:solidFill>
                  </a:tcPr>
                </a:tc>
                <a:tc>
                  <a:txBody>
                    <a:bodyPr/>
                    <a:lstStyle/>
                    <a:p>
                      <a:pPr marL="0" indent="0" algn="ctr">
                        <a:buFont typeface="Arial" panose="020B0604020202020204" pitchFamily="34" charset="0"/>
                        <a:buNone/>
                      </a:pPr>
                      <a:endParaRPr lang="en-US" sz="2800" dirty="0" smtClean="0">
                        <a:solidFill>
                          <a:srgbClr val="FFFF00"/>
                        </a:solidFill>
                      </a:endParaRPr>
                    </a:p>
                  </a:txBody>
                  <a:tcPr>
                    <a:noFill/>
                  </a:tcPr>
                </a:tc>
              </a:tr>
            </a:tbl>
          </a:graphicData>
        </a:graphic>
      </p:graphicFrame>
      <p:sp>
        <p:nvSpPr>
          <p:cNvPr id="5" name="TextBox 4"/>
          <p:cNvSpPr txBox="1"/>
          <p:nvPr/>
        </p:nvSpPr>
        <p:spPr>
          <a:xfrm>
            <a:off x="7232785" y="6172200"/>
            <a:ext cx="1758815" cy="523220"/>
          </a:xfrm>
          <a:prstGeom prst="rect">
            <a:avLst/>
          </a:prstGeom>
          <a:noFill/>
        </p:spPr>
        <p:txBody>
          <a:bodyPr wrap="none" rtlCol="0">
            <a:spAutoFit/>
          </a:bodyPr>
          <a:lstStyle/>
          <a:p>
            <a:r>
              <a:rPr lang="en-US" sz="2800" dirty="0" smtClean="0">
                <a:solidFill>
                  <a:srgbClr val="FFFF00"/>
                </a:solidFill>
              </a:rPr>
              <a:t>interviews</a:t>
            </a:r>
            <a:endParaRPr lang="en-US" sz="2800" dirty="0">
              <a:solidFill>
                <a:srgbClr val="FFFF00"/>
              </a:solidFill>
            </a:endParaRPr>
          </a:p>
        </p:txBody>
      </p:sp>
      <p:sp>
        <p:nvSpPr>
          <p:cNvPr id="7" name="TextBox 6"/>
          <p:cNvSpPr txBox="1"/>
          <p:nvPr/>
        </p:nvSpPr>
        <p:spPr>
          <a:xfrm>
            <a:off x="211229" y="6172200"/>
            <a:ext cx="7180171" cy="523220"/>
          </a:xfrm>
          <a:prstGeom prst="rect">
            <a:avLst/>
          </a:prstGeom>
          <a:noFill/>
        </p:spPr>
        <p:txBody>
          <a:bodyPr wrap="none" rtlCol="0">
            <a:spAutoFit/>
          </a:bodyPr>
          <a:lstStyle/>
          <a:p>
            <a:r>
              <a:rPr lang="en-US" sz="2800" dirty="0" smtClean="0">
                <a:solidFill>
                  <a:srgbClr val="FFFF00"/>
                </a:solidFill>
              </a:rPr>
              <a:t>When in doubt which one to select, go for: ….</a:t>
            </a:r>
            <a:endParaRPr lang="en-US" sz="2800" dirty="0">
              <a:solidFill>
                <a:srgbClr val="FFFF00"/>
              </a:solidFill>
            </a:endParaRPr>
          </a:p>
        </p:txBody>
      </p:sp>
    </p:spTree>
    <p:extLst>
      <p:ext uri="{BB962C8B-B14F-4D97-AF65-F5344CB8AC3E}">
        <p14:creationId xmlns:p14="http://schemas.microsoft.com/office/powerpoint/2010/main" val="32238498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Triangulation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554338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Triangulation</a:t>
            </a:r>
            <a:endParaRPr lang="en-US" dirty="0"/>
          </a:p>
        </p:txBody>
      </p:sp>
      <p:sp>
        <p:nvSpPr>
          <p:cNvPr id="3" name="Content Placeholder 2"/>
          <p:cNvSpPr>
            <a:spLocks noGrp="1"/>
          </p:cNvSpPr>
          <p:nvPr>
            <p:ph idx="1"/>
          </p:nvPr>
        </p:nvSpPr>
        <p:spPr/>
        <p:txBody>
          <a:bodyPr/>
          <a:lstStyle/>
          <a:p>
            <a:pPr algn="ctr"/>
            <a:r>
              <a:rPr lang="en-US" dirty="0" smtClean="0"/>
              <a:t>Mixed method approach.</a:t>
            </a:r>
          </a:p>
          <a:p>
            <a:endParaRPr lang="en-US" dirty="0"/>
          </a:p>
          <a:p>
            <a:r>
              <a:rPr lang="en-US" b="1" u="sng" dirty="0"/>
              <a:t>Methodology</a:t>
            </a:r>
            <a:r>
              <a:rPr lang="en-US" b="1" dirty="0"/>
              <a:t>: </a:t>
            </a:r>
            <a:r>
              <a:rPr lang="en-US" b="1" dirty="0" smtClean="0"/>
              <a:t>   </a:t>
            </a:r>
            <a:r>
              <a:rPr lang="en-US" dirty="0" smtClean="0"/>
              <a:t>Qualitative       Quantitative       Qualitative</a:t>
            </a:r>
            <a:endParaRPr lang="en-US" dirty="0"/>
          </a:p>
          <a:p>
            <a:endParaRPr lang="en-US" b="1" dirty="0" smtClean="0"/>
          </a:p>
          <a:p>
            <a:endParaRPr lang="en-US" b="1" dirty="0" smtClean="0"/>
          </a:p>
          <a:p>
            <a:r>
              <a:rPr lang="en-US" b="1" dirty="0" smtClean="0"/>
              <a:t>    </a:t>
            </a:r>
            <a:r>
              <a:rPr lang="en-US" b="1" u="sng" dirty="0" smtClean="0"/>
              <a:t>Data</a:t>
            </a:r>
            <a:r>
              <a:rPr lang="en-US" b="1" dirty="0" smtClean="0"/>
              <a:t> </a:t>
            </a:r>
          </a:p>
          <a:p>
            <a:r>
              <a:rPr lang="en-US" b="1" u="sng" dirty="0" smtClean="0"/>
              <a:t>Collection</a:t>
            </a:r>
            <a:r>
              <a:rPr lang="en-US" dirty="0" smtClean="0"/>
              <a:t>	 Exploratory </a:t>
            </a:r>
            <a:r>
              <a:rPr lang="en-US" dirty="0"/>
              <a:t>focus</a:t>
            </a:r>
          </a:p>
          <a:p>
            <a:r>
              <a:rPr lang="en-US" b="1" u="sng" dirty="0" smtClean="0"/>
              <a:t>Approach</a:t>
            </a:r>
            <a:r>
              <a:rPr lang="en-US" b="1" dirty="0"/>
              <a:t>: </a:t>
            </a:r>
            <a:r>
              <a:rPr lang="en-US" dirty="0" smtClean="0"/>
              <a:t>	</a:t>
            </a:r>
            <a:r>
              <a:rPr lang="en-US" dirty="0"/>
              <a:t> </a:t>
            </a:r>
            <a:r>
              <a:rPr lang="en-US" dirty="0" smtClean="0"/>
              <a:t>        group</a:t>
            </a:r>
            <a:endParaRPr lang="en-US" dirty="0"/>
          </a:p>
          <a:p>
            <a:r>
              <a:rPr lang="en-US" dirty="0" smtClean="0"/>
              <a:t>					       Survey </a:t>
            </a:r>
            <a:r>
              <a:rPr lang="en-US" dirty="0"/>
              <a:t>Personal</a:t>
            </a:r>
          </a:p>
          <a:p>
            <a:r>
              <a:rPr lang="en-US" dirty="0" smtClean="0"/>
              <a:t>								     Interview</a:t>
            </a:r>
            <a:endParaRPr lang="en-US" dirty="0"/>
          </a:p>
        </p:txBody>
      </p:sp>
      <p:cxnSp>
        <p:nvCxnSpPr>
          <p:cNvPr id="5" name="Straight Arrow Connector 4"/>
          <p:cNvCxnSpPr/>
          <p:nvPr/>
        </p:nvCxnSpPr>
        <p:spPr bwMode="auto">
          <a:xfrm flipV="1">
            <a:off x="3276600" y="30480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6" name="Straight Arrow Connector 5"/>
          <p:cNvCxnSpPr/>
          <p:nvPr/>
        </p:nvCxnSpPr>
        <p:spPr bwMode="auto">
          <a:xfrm flipV="1">
            <a:off x="5638800" y="3048000"/>
            <a:ext cx="0" cy="20574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8" name="Straight Arrow Connector 7"/>
          <p:cNvCxnSpPr/>
          <p:nvPr/>
        </p:nvCxnSpPr>
        <p:spPr bwMode="auto">
          <a:xfrm flipV="1">
            <a:off x="7924800" y="3048000"/>
            <a:ext cx="0" cy="25908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11" name="Bent-Up Arrow 10"/>
          <p:cNvSpPr/>
          <p:nvPr/>
        </p:nvSpPr>
        <p:spPr bwMode="auto">
          <a:xfrm rot="5400000">
            <a:off x="3771900" y="4838700"/>
            <a:ext cx="304800" cy="1143000"/>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Bent-Up Arrow 11"/>
          <p:cNvSpPr/>
          <p:nvPr/>
        </p:nvSpPr>
        <p:spPr bwMode="auto">
          <a:xfrm rot="5400000">
            <a:off x="6134100" y="5143499"/>
            <a:ext cx="304800" cy="1295401"/>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a:xfrm>
            <a:off x="0" y="6258580"/>
            <a:ext cx="9067800" cy="523220"/>
          </a:xfrm>
          <a:prstGeom prst="rect">
            <a:avLst/>
          </a:prstGeom>
        </p:spPr>
        <p:txBody>
          <a:bodyPr wrap="square">
            <a:spAutoFit/>
          </a:bodyPr>
          <a:lstStyle/>
          <a:p>
            <a:pPr algn="r"/>
            <a:r>
              <a:rPr lang="en-US" sz="1400" b="0" dirty="0" smtClean="0">
                <a:solidFill>
                  <a:schemeClr val="bg1"/>
                </a:solidFill>
              </a:rPr>
              <a:t>NSF. The 2002 User Friendly Handbook for Project Evaluation. Section </a:t>
            </a:r>
            <a:r>
              <a:rPr lang="en-US" sz="1400" b="0" dirty="0">
                <a:solidFill>
                  <a:schemeClr val="bg1"/>
                </a:solidFill>
              </a:rPr>
              <a:t>III - An Overview of Quantitative and Qualitative Data Collection Methods. https://www.nsf.gov/pubs/2002/nsf02057/nsf02057_4.pdf</a:t>
            </a:r>
          </a:p>
        </p:txBody>
      </p:sp>
    </p:spTree>
    <p:extLst>
      <p:ext uri="{BB962C8B-B14F-4D97-AF65-F5344CB8AC3E}">
        <p14:creationId xmlns:p14="http://schemas.microsoft.com/office/powerpoint/2010/main" val="21224529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t>Random</a:t>
            </a:r>
            <a:r>
              <a:rPr lang="en-US" dirty="0" smtClean="0"/>
              <a:t> </a:t>
            </a:r>
            <a:r>
              <a:rPr lang="en-US" sz="1600" dirty="0" smtClean="0"/>
              <a:t>(in combination with others)</a:t>
            </a:r>
          </a:p>
          <a:p>
            <a:pPr>
              <a:buFont typeface="Arial" panose="020B0604020202020204" pitchFamily="34" charset="0"/>
              <a:buChar char="•"/>
            </a:pPr>
            <a:r>
              <a:rPr lang="en-US" u="sng" dirty="0" smtClean="0"/>
              <a:t>Stratified</a:t>
            </a:r>
            <a:r>
              <a:rPr lang="en-US" dirty="0"/>
              <a:t>: </a:t>
            </a:r>
            <a:endParaRPr lang="en-US" dirty="0" smtClean="0"/>
          </a:p>
          <a:p>
            <a:pPr lvl="1">
              <a:buFont typeface="Arial" panose="020B0604020202020204" pitchFamily="34" charset="0"/>
              <a:buChar char="•"/>
            </a:pPr>
            <a:r>
              <a:rPr lang="en-US" sz="2000" dirty="0" smtClean="0"/>
              <a:t>the </a:t>
            </a:r>
            <a:r>
              <a:rPr lang="en-US" sz="2000" dirty="0"/>
              <a:t>population is partitioned into non-overlapping </a:t>
            </a:r>
            <a:r>
              <a:rPr lang="en-US" sz="2000" dirty="0" smtClean="0"/>
              <a:t>groups (‘strata’) </a:t>
            </a:r>
            <a:r>
              <a:rPr lang="en-US" sz="2000" dirty="0"/>
              <a:t>and a sample is selected by some design within each stratum</a:t>
            </a:r>
            <a:r>
              <a:rPr lang="en-US" sz="2000" dirty="0" smtClean="0"/>
              <a:t>.</a:t>
            </a:r>
          </a:p>
          <a:p>
            <a:pPr lvl="3">
              <a:buFont typeface="Arial" panose="020B0604020202020204" pitchFamily="34" charset="0"/>
              <a:buChar char="•"/>
            </a:pPr>
            <a:r>
              <a:rPr lang="en-US" sz="1600" dirty="0">
                <a:hlinkClick r:id="rId2"/>
              </a:rPr>
              <a:t>https://</a:t>
            </a:r>
            <a:r>
              <a:rPr lang="en-US" sz="1600" dirty="0" smtClean="0">
                <a:hlinkClick r:id="rId2"/>
              </a:rPr>
              <a:t>onlinecourses.science.psu.edu/stat506/node/27</a:t>
            </a:r>
            <a:endParaRPr lang="en-US" sz="1600" dirty="0" smtClean="0"/>
          </a:p>
          <a:p>
            <a:pPr>
              <a:buFont typeface="Arial" panose="020B0604020202020204" pitchFamily="34" charset="0"/>
              <a:buChar char="•"/>
            </a:pPr>
            <a:r>
              <a:rPr lang="en-US" u="sng" dirty="0" smtClean="0"/>
              <a:t>Clustered</a:t>
            </a:r>
            <a:r>
              <a:rPr lang="en-US" dirty="0" smtClean="0"/>
              <a:t>: focus on a specific subpopulation;</a:t>
            </a:r>
          </a:p>
          <a:p>
            <a:pPr>
              <a:buFont typeface="Arial" panose="020B0604020202020204" pitchFamily="34" charset="0"/>
              <a:buChar char="•"/>
            </a:pPr>
            <a:r>
              <a:rPr lang="en-US" u="sng" dirty="0" smtClean="0"/>
              <a:t>Judgment-based</a:t>
            </a:r>
            <a:r>
              <a:rPr lang="en-US" dirty="0" smtClean="0"/>
              <a:t>: focus on subpopulations with specific knowledge or perspective.</a:t>
            </a:r>
          </a:p>
          <a:p>
            <a:pPr>
              <a:buFont typeface="Arial" panose="020B0604020202020204" pitchFamily="34" charset="0"/>
              <a:buChar char="•"/>
            </a:pPr>
            <a:r>
              <a:rPr lang="en-US" u="sng" dirty="0" smtClean="0"/>
              <a:t>Convenience-based</a:t>
            </a:r>
            <a:r>
              <a:rPr lang="en-US" dirty="0" smtClean="0"/>
              <a:t>.</a:t>
            </a:r>
          </a:p>
          <a:p>
            <a:pPr>
              <a:buFont typeface="Arial" panose="020B0604020202020204" pitchFamily="34" charset="0"/>
              <a:buChar char="•"/>
            </a:pPr>
            <a:r>
              <a:rPr lang="en-US" u="sng" dirty="0" smtClean="0"/>
              <a:t>Opportunity-based</a:t>
            </a:r>
            <a:r>
              <a:rPr lang="en-US" dirty="0" smtClean="0"/>
              <a:t>.</a:t>
            </a:r>
          </a:p>
          <a:p>
            <a:pPr>
              <a:buFont typeface="Arial" panose="020B0604020202020204" pitchFamily="34" charset="0"/>
              <a:buChar char="•"/>
            </a:pPr>
            <a:r>
              <a:rPr lang="en-US" u="sng" dirty="0" smtClean="0"/>
              <a:t>Snowball</a:t>
            </a:r>
            <a:r>
              <a:rPr lang="en-US" dirty="0" smtClean="0"/>
              <a:t>: e.g. suggestions by other interviewees.</a:t>
            </a:r>
          </a:p>
          <a:p>
            <a:pPr>
              <a:buFont typeface="Arial" panose="020B0604020202020204" pitchFamily="34" charset="0"/>
              <a:buChar char="•"/>
            </a:pPr>
            <a:endParaRPr lang="en-US" dirty="0" smtClean="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22957213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(generally) to be avoided</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Double-barreled:</a:t>
            </a:r>
          </a:p>
          <a:p>
            <a:pPr lvl="2">
              <a:buFont typeface="Arial" panose="020B0604020202020204" pitchFamily="34" charset="0"/>
              <a:buChar char="•"/>
            </a:pPr>
            <a:r>
              <a:rPr lang="en-US" dirty="0" smtClean="0"/>
              <a:t>two questions in one;</a:t>
            </a:r>
            <a:endParaRPr lang="en-US" dirty="0"/>
          </a:p>
          <a:p>
            <a:pPr>
              <a:buFont typeface="Arial" panose="020B0604020202020204" pitchFamily="34" charset="0"/>
              <a:buChar char="•"/>
            </a:pPr>
            <a:r>
              <a:rPr lang="en-US" dirty="0" smtClean="0"/>
              <a:t>Leading:</a:t>
            </a:r>
          </a:p>
          <a:p>
            <a:pPr lvl="2">
              <a:buFont typeface="Arial" panose="020B0604020202020204" pitchFamily="34" charset="0"/>
              <a:buChar char="•"/>
            </a:pPr>
            <a:r>
              <a:rPr lang="en-US" dirty="0" smtClean="0"/>
              <a:t>Suggest answers in a certain direction;</a:t>
            </a:r>
            <a:endParaRPr lang="en-US" dirty="0"/>
          </a:p>
          <a:p>
            <a:pPr>
              <a:buFont typeface="Arial" panose="020B0604020202020204" pitchFamily="34" charset="0"/>
              <a:buChar char="•"/>
            </a:pPr>
            <a:r>
              <a:rPr lang="en-US" dirty="0" smtClean="0"/>
              <a:t>Use of double </a:t>
            </a:r>
            <a:r>
              <a:rPr lang="en-US" dirty="0" smtClean="0"/>
              <a:t>negatives;</a:t>
            </a:r>
            <a:endParaRPr lang="en-US" dirty="0"/>
          </a:p>
          <a:p>
            <a:pPr>
              <a:buFont typeface="Arial" panose="020B0604020202020204" pitchFamily="34" charset="0"/>
              <a:buChar char="•"/>
            </a:pPr>
            <a:r>
              <a:rPr lang="en-US" dirty="0" smtClean="0"/>
              <a:t>Use </a:t>
            </a:r>
            <a:r>
              <a:rPr lang="en-US" dirty="0"/>
              <a:t>unfamiliar jargon or technical </a:t>
            </a:r>
            <a:r>
              <a:rPr lang="en-US" dirty="0" smtClean="0"/>
              <a:t>terms;</a:t>
            </a:r>
            <a:endParaRPr lang="en-US" dirty="0"/>
          </a:p>
          <a:p>
            <a:pPr>
              <a:buFont typeface="Arial" panose="020B0604020202020204" pitchFamily="34" charset="0"/>
              <a:buChar char="•"/>
            </a:pPr>
            <a:r>
              <a:rPr lang="en-US" dirty="0" smtClean="0"/>
              <a:t>Vague questions;</a:t>
            </a:r>
            <a:endParaRPr lang="en-US" dirty="0"/>
          </a:p>
          <a:p>
            <a:pPr>
              <a:buFont typeface="Arial" panose="020B0604020202020204" pitchFamily="34" charset="0"/>
              <a:buChar char="•"/>
            </a:pPr>
            <a:r>
              <a:rPr lang="en-US" dirty="0" smtClean="0"/>
              <a:t>Use of emotional language;</a:t>
            </a:r>
            <a:endParaRPr lang="en-US" dirty="0"/>
          </a:p>
          <a:p>
            <a:pPr>
              <a:buFont typeface="Arial" panose="020B0604020202020204" pitchFamily="34" charset="0"/>
              <a:buChar char="•"/>
            </a:pPr>
            <a:r>
              <a:rPr lang="en-US" dirty="0" smtClean="0"/>
              <a:t>Questions </a:t>
            </a:r>
            <a:r>
              <a:rPr lang="en-US" dirty="0"/>
              <a:t>beyond the respondent’s capability to </a:t>
            </a:r>
            <a:r>
              <a:rPr lang="en-US" dirty="0" smtClean="0"/>
              <a:t>answer.</a:t>
            </a: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336930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QRM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a:t>
            </a:r>
            <a:endParaRPr lang="en-US" sz="2800" dirty="0"/>
          </a:p>
          <a:p>
            <a:pPr>
              <a:buFont typeface="Arial" panose="020B0604020202020204" pitchFamily="34" charset="0"/>
              <a:buChar char="•"/>
            </a:pPr>
            <a:r>
              <a:rPr lang="en-US" sz="2800" dirty="0" smtClean="0"/>
              <a:t>Interviews</a:t>
            </a:r>
            <a:endParaRPr lang="en-US" sz="2800" dirty="0"/>
          </a:p>
          <a:p>
            <a:pPr>
              <a:buFont typeface="Arial" panose="020B0604020202020204" pitchFamily="34" charset="0"/>
              <a:buChar char="•"/>
            </a:pPr>
            <a:r>
              <a:rPr lang="en-US" sz="2800" dirty="0" smtClean="0"/>
              <a:t>Focus </a:t>
            </a:r>
            <a:r>
              <a:rPr lang="en-US" sz="2800" dirty="0"/>
              <a:t>groups</a:t>
            </a:r>
          </a:p>
          <a:p>
            <a:pPr>
              <a:buFont typeface="Arial" panose="020B0604020202020204" pitchFamily="34" charset="0"/>
              <a:buChar char="•"/>
            </a:pPr>
            <a:r>
              <a:rPr lang="en-US" sz="2800" dirty="0" smtClean="0"/>
              <a:t>Observation</a:t>
            </a:r>
            <a:endParaRPr lang="en-US" sz="2800" dirty="0"/>
          </a:p>
          <a:p>
            <a:pPr>
              <a:buFont typeface="Arial" panose="020B0604020202020204" pitchFamily="34" charset="0"/>
              <a:buChar char="•"/>
            </a:pPr>
            <a:r>
              <a:rPr lang="en-US" sz="2800" dirty="0" smtClean="0"/>
              <a:t>(</a:t>
            </a:r>
            <a:r>
              <a:rPr lang="en-US" sz="2800" dirty="0"/>
              <a:t>Data) extraction</a:t>
            </a:r>
          </a:p>
          <a:p>
            <a:pPr>
              <a:buFont typeface="Arial" panose="020B0604020202020204" pitchFamily="34" charset="0"/>
              <a:buChar char="•"/>
            </a:pPr>
            <a:r>
              <a:rPr lang="en-US" sz="2800" dirty="0" smtClean="0"/>
              <a:t>Secondary </a:t>
            </a:r>
            <a:r>
              <a:rPr lang="en-US" sz="2800" dirty="0"/>
              <a:t>data </a:t>
            </a:r>
            <a:r>
              <a:rPr lang="en-US" sz="2800" dirty="0" smtClean="0"/>
              <a:t>sources</a:t>
            </a:r>
          </a:p>
          <a:p>
            <a:pPr>
              <a:buFont typeface="Arial" panose="020B0604020202020204" pitchFamily="34" charset="0"/>
              <a:buChar char="•"/>
            </a:pPr>
            <a:r>
              <a:rPr lang="en-US" sz="2800" dirty="0" smtClean="0"/>
              <a:t>Ethnography</a:t>
            </a:r>
            <a:endParaRPr lang="en-US" sz="2800" dirty="0"/>
          </a:p>
        </p:txBody>
      </p:sp>
      <p:sp>
        <p:nvSpPr>
          <p:cNvPr id="5" name="TextBox 4"/>
          <p:cNvSpPr txBox="1"/>
          <p:nvPr/>
        </p:nvSpPr>
        <p:spPr>
          <a:xfrm>
            <a:off x="4724400" y="2849940"/>
            <a:ext cx="4191000" cy="1569660"/>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smtClean="0">
                <a:solidFill>
                  <a:schemeClr val="bg1"/>
                </a:solidFill>
              </a:rPr>
              <a:t>No participation of researcher in the </a:t>
            </a:r>
            <a:r>
              <a:rPr lang="en-US" sz="2400" b="0" dirty="0" smtClean="0">
                <a:solidFill>
                  <a:schemeClr val="bg1"/>
                </a:solidFill>
              </a:rPr>
              <a:t>interaction;</a:t>
            </a:r>
            <a:endParaRPr lang="en-US" sz="2400" b="0" dirty="0" smtClean="0">
              <a:solidFill>
                <a:schemeClr val="bg1"/>
              </a:solidFill>
            </a:endParaRPr>
          </a:p>
          <a:p>
            <a:pPr marL="457200" indent="-457200" algn="l">
              <a:buFont typeface="Arial" panose="020B0604020202020204" pitchFamily="34" charset="0"/>
              <a:buChar char="•"/>
            </a:pPr>
            <a:r>
              <a:rPr lang="en-US" sz="2400" b="0" dirty="0" smtClean="0">
                <a:solidFill>
                  <a:schemeClr val="bg1"/>
                </a:solidFill>
              </a:rPr>
              <a:t>Level of impact by mere presence may factor </a:t>
            </a:r>
            <a:r>
              <a:rPr lang="en-US" sz="2400" b="0" dirty="0" smtClean="0">
                <a:solidFill>
                  <a:schemeClr val="bg1"/>
                </a:solidFill>
              </a:rPr>
              <a:t>in.</a:t>
            </a:r>
            <a:endParaRPr lang="en-US" sz="2400" b="0" dirty="0">
              <a:solidFill>
                <a:schemeClr val="bg1"/>
              </a:solidFill>
            </a:endParaRPr>
          </a:p>
        </p:txBody>
      </p:sp>
      <p:cxnSp>
        <p:nvCxnSpPr>
          <p:cNvPr id="6" name="Straight Arrow Connector 5"/>
          <p:cNvCxnSpPr/>
          <p:nvPr/>
        </p:nvCxnSpPr>
        <p:spPr bwMode="auto">
          <a:xfrm>
            <a:off x="2799080" y="3504704"/>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3807114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Qualitative Research Methods</a:t>
            </a:r>
            <a:endParaRPr lang="en-US" dirty="0"/>
          </a:p>
        </p:txBody>
      </p:sp>
      <p:sp>
        <p:nvSpPr>
          <p:cNvPr id="5" name="Subtitle 4"/>
          <p:cNvSpPr>
            <a:spLocks noGrp="1"/>
          </p:cNvSpPr>
          <p:nvPr>
            <p:ph type="subTitle" idx="1"/>
          </p:nvPr>
        </p:nvSpPr>
        <p:spPr/>
        <p:txBody>
          <a:bodyPr/>
          <a:lstStyle/>
          <a:p>
            <a:r>
              <a:rPr lang="en-US" dirty="0" smtClean="0"/>
              <a:t>A bit of theory</a:t>
            </a:r>
            <a:endParaRPr lang="en-US" dirty="0"/>
          </a:p>
        </p:txBody>
      </p:sp>
    </p:spTree>
    <p:extLst>
      <p:ext uri="{BB962C8B-B14F-4D97-AF65-F5344CB8AC3E}">
        <p14:creationId xmlns:p14="http://schemas.microsoft.com/office/powerpoint/2010/main" val="26150933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t>
            </a:r>
            <a:r>
              <a:rPr lang="en-US" dirty="0" smtClean="0"/>
              <a:t>and </a:t>
            </a:r>
            <a:r>
              <a:rPr lang="en-US" dirty="0" smtClean="0"/>
              <a:t>cons </a:t>
            </a:r>
            <a:r>
              <a:rPr lang="en-US" dirty="0" smtClean="0"/>
              <a:t>of observations</a:t>
            </a:r>
            <a:endParaRPr lang="en-US" dirty="0"/>
          </a:p>
        </p:txBody>
      </p:sp>
      <p:sp>
        <p:nvSpPr>
          <p:cNvPr id="3" name="Content Placeholder 2"/>
          <p:cNvSpPr>
            <a:spLocks noGrp="1"/>
          </p:cNvSpPr>
          <p:nvPr>
            <p:ph idx="1"/>
          </p:nvPr>
        </p:nvSpPr>
        <p:spPr/>
        <p:txBody>
          <a:bodyPr/>
          <a:lstStyle/>
          <a:p>
            <a:r>
              <a:rPr lang="en-US" sz="2000" b="1" u="sng" dirty="0"/>
              <a:t>Advantages</a:t>
            </a:r>
            <a:r>
              <a:rPr lang="en-US" sz="2000" b="1" dirty="0"/>
              <a:t>:</a:t>
            </a:r>
          </a:p>
          <a:p>
            <a:r>
              <a:rPr lang="en-US" sz="2000" dirty="0"/>
              <a:t>·  Provide direct </a:t>
            </a:r>
            <a:r>
              <a:rPr lang="en-US" sz="2000" dirty="0" smtClean="0"/>
              <a:t>information </a:t>
            </a:r>
            <a:r>
              <a:rPr lang="en-US" sz="2000" dirty="0"/>
              <a:t>about behavior of individuals </a:t>
            </a:r>
            <a:r>
              <a:rPr lang="en-US" sz="2000" dirty="0" smtClean="0"/>
              <a:t>and groups;</a:t>
            </a:r>
            <a:endParaRPr lang="en-US" sz="2000" dirty="0"/>
          </a:p>
          <a:p>
            <a:r>
              <a:rPr lang="en-US" sz="2000" dirty="0"/>
              <a:t>·  Permit evaluator to enter into and understand </a:t>
            </a:r>
            <a:r>
              <a:rPr lang="en-US" sz="2000" dirty="0" smtClean="0"/>
              <a:t>situation/context;</a:t>
            </a:r>
            <a:endParaRPr lang="en-US" sz="2000" dirty="0"/>
          </a:p>
          <a:p>
            <a:r>
              <a:rPr lang="en-US" sz="2000" dirty="0"/>
              <a:t>·  Provide good opportunities for identifying </a:t>
            </a:r>
            <a:r>
              <a:rPr lang="en-US" sz="2000" dirty="0" smtClean="0"/>
              <a:t>unanticipated outcomes;</a:t>
            </a:r>
            <a:endParaRPr lang="en-US" sz="2000" dirty="0"/>
          </a:p>
          <a:p>
            <a:r>
              <a:rPr lang="en-US" sz="2000" dirty="0"/>
              <a:t>·  Exist in natural, unstructured, and flexible </a:t>
            </a:r>
            <a:r>
              <a:rPr lang="en-US" sz="2000" dirty="0" smtClean="0"/>
              <a:t>setting.</a:t>
            </a:r>
            <a:endParaRPr lang="en-US" sz="2000" dirty="0"/>
          </a:p>
          <a:p>
            <a:r>
              <a:rPr lang="en-US" sz="2000" b="1" u="sng" dirty="0"/>
              <a:t>Disadvantages</a:t>
            </a:r>
            <a:r>
              <a:rPr lang="en-US" sz="2000" b="1" dirty="0"/>
              <a:t>:</a:t>
            </a:r>
          </a:p>
          <a:p>
            <a:r>
              <a:rPr lang="en-US" sz="2000" dirty="0"/>
              <a:t>·  Expensive and time </a:t>
            </a:r>
            <a:r>
              <a:rPr lang="en-US" sz="2000" dirty="0" smtClean="0"/>
              <a:t>consuming;</a:t>
            </a:r>
            <a:endParaRPr lang="en-US" sz="2000" dirty="0"/>
          </a:p>
          <a:p>
            <a:r>
              <a:rPr lang="en-US" sz="2000" dirty="0"/>
              <a:t>·  Need well-qualified, highly trained observers; may need to </a:t>
            </a:r>
            <a:r>
              <a:rPr lang="en-US" sz="2000" dirty="0" smtClean="0"/>
              <a:t>be content experts;</a:t>
            </a:r>
            <a:endParaRPr lang="en-US" sz="2000" dirty="0"/>
          </a:p>
          <a:p>
            <a:r>
              <a:rPr lang="en-US" sz="2000" dirty="0"/>
              <a:t>·  May affect behavior of </a:t>
            </a:r>
            <a:r>
              <a:rPr lang="en-US" sz="2000" dirty="0" smtClean="0"/>
              <a:t>participants;</a:t>
            </a:r>
            <a:endParaRPr lang="en-US" sz="2000" dirty="0"/>
          </a:p>
          <a:p>
            <a:r>
              <a:rPr lang="en-US" sz="2000" dirty="0"/>
              <a:t>·  Selective perception of observer may distort </a:t>
            </a:r>
            <a:r>
              <a:rPr lang="en-US" sz="2000" dirty="0" smtClean="0"/>
              <a:t>data;</a:t>
            </a:r>
            <a:endParaRPr lang="en-US" sz="2000" dirty="0"/>
          </a:p>
          <a:p>
            <a:r>
              <a:rPr lang="en-US" sz="2000" dirty="0"/>
              <a:t>·  Behavior or set of behaviors observed may be </a:t>
            </a:r>
            <a:r>
              <a:rPr lang="en-US" sz="2000" dirty="0" smtClean="0"/>
              <a:t>atypical.</a:t>
            </a:r>
            <a:endParaRPr lang="en-US" sz="2000" dirty="0"/>
          </a:p>
        </p:txBody>
      </p:sp>
      <p:sp>
        <p:nvSpPr>
          <p:cNvPr id="5" name="Rectangle 4"/>
          <p:cNvSpPr/>
          <p:nvPr/>
        </p:nvSpPr>
        <p:spPr>
          <a:xfrm>
            <a:off x="0" y="6258580"/>
            <a:ext cx="9067800" cy="523220"/>
          </a:xfrm>
          <a:prstGeom prst="rect">
            <a:avLst/>
          </a:prstGeom>
        </p:spPr>
        <p:txBody>
          <a:bodyPr wrap="square">
            <a:spAutoFit/>
          </a:bodyPr>
          <a:lstStyle/>
          <a:p>
            <a:pPr algn="r"/>
            <a:r>
              <a:rPr lang="en-US" sz="1400" b="0" dirty="0" smtClean="0">
                <a:solidFill>
                  <a:schemeClr val="bg1"/>
                </a:solidFill>
              </a:rPr>
              <a:t>NSF. The 2002 User Friendly Handbook for Project Evaluation. Section </a:t>
            </a:r>
            <a:r>
              <a:rPr lang="en-US" sz="1400" b="0" dirty="0">
                <a:solidFill>
                  <a:schemeClr val="bg1"/>
                </a:solidFill>
              </a:rPr>
              <a:t>III - An Overview of Quantitative and Qualitative Data Collection Methods. https://www.nsf.gov/pubs/2002/nsf02057/nsf02057_4.pdf</a:t>
            </a:r>
          </a:p>
        </p:txBody>
      </p:sp>
    </p:spTree>
    <p:extLst>
      <p:ext uri="{BB962C8B-B14F-4D97-AF65-F5344CB8AC3E}">
        <p14:creationId xmlns:p14="http://schemas.microsoft.com/office/powerpoint/2010/main" val="131000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setup: case studies</a:t>
            </a:r>
            <a:br>
              <a:rPr lang="en-US" dirty="0" smtClean="0"/>
            </a:br>
            <a:r>
              <a:rPr lang="en-US" dirty="0" smtClean="0"/>
              <a:t>Pros and cons</a:t>
            </a:r>
            <a:endParaRPr lang="en-US" dirty="0"/>
          </a:p>
        </p:txBody>
      </p:sp>
      <p:sp>
        <p:nvSpPr>
          <p:cNvPr id="3" name="Content Placeholder 2"/>
          <p:cNvSpPr>
            <a:spLocks noGrp="1"/>
          </p:cNvSpPr>
          <p:nvPr>
            <p:ph idx="1"/>
          </p:nvPr>
        </p:nvSpPr>
        <p:spPr>
          <a:xfrm>
            <a:off x="228600" y="1905000"/>
            <a:ext cx="8686800" cy="4267200"/>
          </a:xfrm>
        </p:spPr>
        <p:txBody>
          <a:bodyPr/>
          <a:lstStyle/>
          <a:p>
            <a:r>
              <a:rPr lang="en-US" sz="2000" b="1" u="sng" dirty="0"/>
              <a:t>Advantages</a:t>
            </a:r>
            <a:r>
              <a:rPr lang="en-US" sz="2000" b="1" dirty="0"/>
              <a:t>:</a:t>
            </a:r>
          </a:p>
          <a:p>
            <a:r>
              <a:rPr lang="en-US" sz="2000" dirty="0"/>
              <a:t>·  Provide a rich picture of what is happening, as seen </a:t>
            </a:r>
            <a:r>
              <a:rPr lang="en-US" sz="2000" dirty="0" smtClean="0"/>
              <a:t>through the </a:t>
            </a:r>
            <a:r>
              <a:rPr lang="en-US" sz="2000" dirty="0"/>
              <a:t>eyes of many </a:t>
            </a:r>
            <a:r>
              <a:rPr lang="en-US" sz="2000" dirty="0" smtClean="0"/>
              <a:t>individuals;</a:t>
            </a:r>
            <a:endParaRPr lang="en-US" sz="2000" dirty="0"/>
          </a:p>
          <a:p>
            <a:r>
              <a:rPr lang="en-US" sz="2000" dirty="0"/>
              <a:t>·  Allow a thorough exploration of interactions </a:t>
            </a:r>
            <a:r>
              <a:rPr lang="en-US" sz="2000" dirty="0" smtClean="0"/>
              <a:t>between treatment </a:t>
            </a:r>
            <a:r>
              <a:rPr lang="en-US" sz="2000" dirty="0"/>
              <a:t>and contextual </a:t>
            </a:r>
            <a:r>
              <a:rPr lang="en-US" sz="2000" dirty="0" smtClean="0"/>
              <a:t>factors;</a:t>
            </a:r>
            <a:endParaRPr lang="en-US" sz="2000" dirty="0"/>
          </a:p>
          <a:p>
            <a:r>
              <a:rPr lang="en-US" sz="2000" dirty="0"/>
              <a:t>·  Can help explain changes or facilitating factors that </a:t>
            </a:r>
            <a:r>
              <a:rPr lang="en-US" sz="2000" dirty="0" smtClean="0"/>
              <a:t>might otherwise </a:t>
            </a:r>
            <a:r>
              <a:rPr lang="en-US" sz="2000" dirty="0"/>
              <a:t>not emerge from the </a:t>
            </a:r>
            <a:r>
              <a:rPr lang="en-US" sz="2000" dirty="0" smtClean="0"/>
              <a:t>data.</a:t>
            </a:r>
            <a:endParaRPr lang="en-US" sz="2000" dirty="0"/>
          </a:p>
          <a:p>
            <a:r>
              <a:rPr lang="en-US" sz="2000" b="1" u="sng" dirty="0"/>
              <a:t>Disadvantages</a:t>
            </a:r>
            <a:r>
              <a:rPr lang="en-US" sz="2000" b="1" dirty="0"/>
              <a:t>:</a:t>
            </a:r>
          </a:p>
          <a:p>
            <a:r>
              <a:rPr lang="en-US" sz="2000" dirty="0"/>
              <a:t>·  Require a sophisticated and well-trained data collection </a:t>
            </a:r>
            <a:r>
              <a:rPr lang="en-US" sz="2000" dirty="0" smtClean="0"/>
              <a:t>and reporting team;</a:t>
            </a:r>
            <a:endParaRPr lang="en-US" sz="2000" dirty="0"/>
          </a:p>
          <a:p>
            <a:r>
              <a:rPr lang="en-US" sz="2000" dirty="0"/>
              <a:t>·  Can be costly in terms of the demands on time and </a:t>
            </a:r>
            <a:r>
              <a:rPr lang="en-US" sz="2000" dirty="0" smtClean="0"/>
              <a:t>resources;</a:t>
            </a:r>
            <a:endParaRPr lang="en-US" sz="2000" dirty="0"/>
          </a:p>
          <a:p>
            <a:r>
              <a:rPr lang="en-US" sz="2000" dirty="0"/>
              <a:t>·  Individual cases may be </a:t>
            </a:r>
            <a:r>
              <a:rPr lang="en-US" sz="2000" dirty="0" smtClean="0"/>
              <a:t>over-interpreted </a:t>
            </a:r>
            <a:r>
              <a:rPr lang="en-US" sz="2000" dirty="0"/>
              <a:t>or </a:t>
            </a:r>
            <a:r>
              <a:rPr lang="en-US" sz="2000" dirty="0" smtClean="0"/>
              <a:t>overgeneralized.</a:t>
            </a:r>
            <a:endParaRPr lang="en-US" sz="2000" dirty="0"/>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smtClean="0">
                <a:solidFill>
                  <a:schemeClr val="bg1"/>
                </a:solidFill>
              </a:rPr>
              <a:t>NSF. The 2002 User Friendly Handbook for Project Evaluation. Section </a:t>
            </a:r>
            <a:r>
              <a:rPr lang="en-US" sz="1400" b="0" dirty="0">
                <a:solidFill>
                  <a:schemeClr val="bg1"/>
                </a:solidFill>
              </a:rPr>
              <a:t>III - An Overview of Quantitative and Qualitative Data Collection Methods. https://www.nsf.gov/pubs/2002/nsf02057/nsf02057_4.pdf</a:t>
            </a:r>
          </a:p>
        </p:txBody>
      </p:sp>
    </p:spTree>
    <p:extLst>
      <p:ext uri="{BB962C8B-B14F-4D97-AF65-F5344CB8AC3E}">
        <p14:creationId xmlns:p14="http://schemas.microsoft.com/office/powerpoint/2010/main" val="61317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QRM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a:t>
            </a:r>
            <a:endParaRPr lang="en-US" sz="2800" dirty="0"/>
          </a:p>
          <a:p>
            <a:pPr>
              <a:buFont typeface="Arial" panose="020B0604020202020204" pitchFamily="34" charset="0"/>
              <a:buChar char="•"/>
            </a:pPr>
            <a:r>
              <a:rPr lang="en-US" sz="2800" dirty="0" smtClean="0"/>
              <a:t>Interviews</a:t>
            </a:r>
            <a:endParaRPr lang="en-US" sz="2800" dirty="0"/>
          </a:p>
          <a:p>
            <a:pPr>
              <a:buFont typeface="Arial" panose="020B0604020202020204" pitchFamily="34" charset="0"/>
              <a:buChar char="•"/>
            </a:pPr>
            <a:r>
              <a:rPr lang="en-US" sz="2800" dirty="0" smtClean="0"/>
              <a:t>Focus </a:t>
            </a:r>
            <a:r>
              <a:rPr lang="en-US" sz="2800" dirty="0"/>
              <a:t>groups</a:t>
            </a:r>
          </a:p>
          <a:p>
            <a:pPr>
              <a:buFont typeface="Arial" panose="020B0604020202020204" pitchFamily="34" charset="0"/>
              <a:buChar char="•"/>
            </a:pPr>
            <a:r>
              <a:rPr lang="en-US" sz="2800" dirty="0" smtClean="0"/>
              <a:t>Observation</a:t>
            </a:r>
            <a:endParaRPr lang="en-US" sz="2800" dirty="0"/>
          </a:p>
          <a:p>
            <a:pPr>
              <a:buFont typeface="Arial" panose="020B0604020202020204" pitchFamily="34" charset="0"/>
              <a:buChar char="•"/>
            </a:pPr>
            <a:r>
              <a:rPr lang="en-US" sz="2800" dirty="0" smtClean="0"/>
              <a:t>(Data) extraction</a:t>
            </a:r>
            <a:endParaRPr lang="en-US" sz="2800" dirty="0"/>
          </a:p>
          <a:p>
            <a:pPr>
              <a:buFont typeface="Arial" panose="020B0604020202020204" pitchFamily="34" charset="0"/>
              <a:buChar char="•"/>
            </a:pPr>
            <a:r>
              <a:rPr lang="en-US" sz="2800" dirty="0" smtClean="0"/>
              <a:t>Secondary </a:t>
            </a:r>
            <a:r>
              <a:rPr lang="en-US" sz="2800" dirty="0"/>
              <a:t>data </a:t>
            </a:r>
            <a:r>
              <a:rPr lang="en-US" sz="2800" dirty="0" smtClean="0"/>
              <a:t>sources</a:t>
            </a:r>
          </a:p>
          <a:p>
            <a:pPr>
              <a:buFont typeface="Arial" panose="020B0604020202020204" pitchFamily="34" charset="0"/>
              <a:buChar char="•"/>
            </a:pPr>
            <a:r>
              <a:rPr lang="en-US" sz="2800" dirty="0" smtClean="0"/>
              <a:t>Ethnography</a:t>
            </a:r>
            <a:endParaRPr lang="en-US" sz="2800" dirty="0"/>
          </a:p>
        </p:txBody>
      </p:sp>
      <p:sp>
        <p:nvSpPr>
          <p:cNvPr id="5" name="TextBox 4"/>
          <p:cNvSpPr txBox="1"/>
          <p:nvPr/>
        </p:nvSpPr>
        <p:spPr>
          <a:xfrm>
            <a:off x="4724400" y="2819400"/>
            <a:ext cx="41148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smtClean="0">
                <a:solidFill>
                  <a:schemeClr val="bg1"/>
                </a:solidFill>
              </a:rPr>
              <a:t>No participation of researcher in the </a:t>
            </a:r>
            <a:r>
              <a:rPr lang="en-US" sz="2400" b="0" dirty="0" smtClean="0">
                <a:solidFill>
                  <a:schemeClr val="bg1"/>
                </a:solidFill>
              </a:rPr>
              <a:t>interaction;</a:t>
            </a:r>
          </a:p>
          <a:p>
            <a:pPr marL="457200" indent="-457200" algn="l">
              <a:buFont typeface="Arial" panose="020B0604020202020204" pitchFamily="34" charset="0"/>
              <a:buChar char="•"/>
            </a:pPr>
            <a:r>
              <a:rPr lang="en-US" sz="2400" b="0" dirty="0" smtClean="0">
                <a:solidFill>
                  <a:schemeClr val="bg1"/>
                </a:solidFill>
              </a:rPr>
              <a:t>Usua</a:t>
            </a:r>
            <a:r>
              <a:rPr lang="en-US" sz="2400" b="0" dirty="0" smtClean="0">
                <a:solidFill>
                  <a:schemeClr val="bg1"/>
                </a:solidFill>
              </a:rPr>
              <a:t>lly on documents either already available, or created in the course of other data collection methods.</a:t>
            </a:r>
            <a:endParaRPr lang="en-US" sz="2400" b="0" dirty="0" smtClean="0">
              <a:solidFill>
                <a:schemeClr val="bg1"/>
              </a:solidFill>
            </a:endParaRPr>
          </a:p>
        </p:txBody>
      </p:sp>
      <p:cxnSp>
        <p:nvCxnSpPr>
          <p:cNvPr id="6" name="Straight Arrow Connector 5"/>
          <p:cNvCxnSpPr/>
          <p:nvPr/>
        </p:nvCxnSpPr>
        <p:spPr bwMode="auto">
          <a:xfrm>
            <a:off x="3505200" y="4038600"/>
            <a:ext cx="119888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35985655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extraction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Select text to </a:t>
            </a:r>
            <a:r>
              <a:rPr lang="en-US" dirty="0" smtClean="0"/>
              <a:t>examine;</a:t>
            </a:r>
            <a:endParaRPr lang="en-US" dirty="0"/>
          </a:p>
          <a:p>
            <a:pPr>
              <a:buFont typeface="Arial" panose="020B0604020202020204" pitchFamily="34" charset="0"/>
              <a:buChar char="•"/>
            </a:pPr>
            <a:r>
              <a:rPr lang="en-US" dirty="0" smtClean="0"/>
              <a:t>Identify themes;</a:t>
            </a:r>
            <a:endParaRPr lang="en-US" dirty="0"/>
          </a:p>
          <a:p>
            <a:pPr>
              <a:buFont typeface="Arial" panose="020B0604020202020204" pitchFamily="34" charset="0"/>
              <a:buChar char="•"/>
            </a:pPr>
            <a:r>
              <a:rPr lang="en-US" dirty="0" smtClean="0"/>
              <a:t>Build codebook;</a:t>
            </a:r>
            <a:endParaRPr lang="en-US" dirty="0"/>
          </a:p>
          <a:p>
            <a:pPr>
              <a:buFont typeface="Arial" panose="020B0604020202020204" pitchFamily="34" charset="0"/>
              <a:buChar char="•"/>
            </a:pPr>
            <a:r>
              <a:rPr lang="en-US" dirty="0" smtClean="0"/>
              <a:t>Tag </a:t>
            </a:r>
            <a:r>
              <a:rPr lang="en-US" dirty="0"/>
              <a:t>text for </a:t>
            </a:r>
            <a:r>
              <a:rPr lang="en-US" dirty="0" smtClean="0"/>
              <a:t>themes;</a:t>
            </a:r>
            <a:endParaRPr lang="en-US" dirty="0"/>
          </a:p>
          <a:p>
            <a:pPr>
              <a:buFont typeface="Arial" panose="020B0604020202020204" pitchFamily="34" charset="0"/>
              <a:buChar char="•"/>
            </a:pPr>
            <a:r>
              <a:rPr lang="en-US" dirty="0" smtClean="0"/>
              <a:t>Search </a:t>
            </a:r>
            <a:r>
              <a:rPr lang="en-US" dirty="0"/>
              <a:t>for </a:t>
            </a:r>
            <a:r>
              <a:rPr lang="en-US" dirty="0" smtClean="0"/>
              <a:t>subthemes;</a:t>
            </a:r>
            <a:endParaRPr lang="en-US" dirty="0"/>
          </a:p>
          <a:p>
            <a:pPr>
              <a:buFont typeface="Arial" panose="020B0604020202020204" pitchFamily="34" charset="0"/>
              <a:buChar char="•"/>
            </a:pPr>
            <a:r>
              <a:rPr lang="en-US" dirty="0" smtClean="0"/>
              <a:t>Search </a:t>
            </a:r>
            <a:r>
              <a:rPr lang="en-US" dirty="0"/>
              <a:t>for patterns among </a:t>
            </a:r>
            <a:r>
              <a:rPr lang="en-US" dirty="0" smtClean="0"/>
              <a:t>themes:</a:t>
            </a:r>
            <a:endParaRPr lang="en-US" dirty="0"/>
          </a:p>
          <a:p>
            <a:pPr lvl="2">
              <a:buFont typeface="Arial" panose="020B0604020202020204" pitchFamily="34" charset="0"/>
              <a:buChar char="•"/>
            </a:pPr>
            <a:r>
              <a:rPr lang="en-US" dirty="0" smtClean="0"/>
              <a:t>Examine </a:t>
            </a:r>
            <a:r>
              <a:rPr lang="en-US" dirty="0"/>
              <a:t>distribution of themes across types of </a:t>
            </a:r>
            <a:r>
              <a:rPr lang="en-US" dirty="0" smtClean="0"/>
              <a:t>people/cases;</a:t>
            </a:r>
            <a:endParaRPr lang="en-US" dirty="0"/>
          </a:p>
          <a:p>
            <a:pPr lvl="2">
              <a:buFont typeface="Arial" panose="020B0604020202020204" pitchFamily="34" charset="0"/>
              <a:buChar char="•"/>
            </a:pPr>
            <a:r>
              <a:rPr lang="en-US" dirty="0" smtClean="0"/>
              <a:t>Examine </a:t>
            </a:r>
            <a:r>
              <a:rPr lang="en-US" dirty="0"/>
              <a:t>relationships among themes (</a:t>
            </a:r>
            <a:r>
              <a:rPr lang="en-US" dirty="0" smtClean="0"/>
              <a:t>potential hypotheses).</a:t>
            </a: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6429631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extraction: code assignment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err="1" smtClean="0"/>
              <a:t>Aboutness</a:t>
            </a:r>
            <a:r>
              <a:rPr lang="en-US" dirty="0" smtClean="0"/>
              <a:t>:</a:t>
            </a:r>
          </a:p>
          <a:p>
            <a:pPr lvl="1">
              <a:buFont typeface="Arial" panose="020B0604020202020204" pitchFamily="34" charset="0"/>
              <a:buChar char="•"/>
            </a:pPr>
            <a:r>
              <a:rPr lang="en-US" dirty="0" smtClean="0"/>
              <a:t>Characteristics of respondents,</a:t>
            </a:r>
          </a:p>
          <a:p>
            <a:pPr lvl="1">
              <a:buFont typeface="Arial" panose="020B0604020202020204" pitchFamily="34" charset="0"/>
              <a:buChar char="•"/>
            </a:pPr>
            <a:r>
              <a:rPr lang="en-US" dirty="0" smtClean="0"/>
              <a:t>Topics researched.</a:t>
            </a:r>
          </a:p>
          <a:p>
            <a:pPr>
              <a:buFont typeface="Arial" panose="020B0604020202020204" pitchFamily="34" charset="0"/>
              <a:buChar char="•"/>
            </a:pPr>
            <a:r>
              <a:rPr lang="en-US" dirty="0" smtClean="0"/>
              <a:t>Form:</a:t>
            </a:r>
          </a:p>
          <a:p>
            <a:pPr lvl="1">
              <a:buFont typeface="Arial" panose="020B0604020202020204" pitchFamily="34" charset="0"/>
              <a:buChar char="•"/>
            </a:pPr>
            <a:r>
              <a:rPr lang="en-US" dirty="0" smtClean="0"/>
              <a:t>Meaningless,</a:t>
            </a:r>
          </a:p>
          <a:p>
            <a:pPr lvl="1">
              <a:buFont typeface="Arial" panose="020B0604020202020204" pitchFamily="34" charset="0"/>
              <a:buChar char="•"/>
            </a:pPr>
            <a:r>
              <a:rPr lang="en-US" dirty="0" smtClean="0"/>
              <a:t>Taxonomic.</a:t>
            </a:r>
          </a:p>
          <a:p>
            <a:pPr>
              <a:buFont typeface="Arial" panose="020B0604020202020204" pitchFamily="34" charset="0"/>
              <a:buChar char="•"/>
            </a:pPr>
            <a:r>
              <a:rPr lang="en-US" dirty="0" smtClean="0"/>
              <a:t>Organization</a:t>
            </a:r>
          </a:p>
          <a:p>
            <a:pPr lvl="1">
              <a:buFont typeface="Arial" panose="020B0604020202020204" pitchFamily="34" charset="0"/>
              <a:buChar char="•"/>
            </a:pPr>
            <a:r>
              <a:rPr lang="en-US" dirty="0" smtClean="0"/>
              <a:t>Categorical,</a:t>
            </a:r>
          </a:p>
          <a:p>
            <a:pPr lvl="1">
              <a:buFont typeface="Arial" panose="020B0604020202020204" pitchFamily="34" charset="0"/>
              <a:buChar char="•"/>
            </a:pPr>
            <a:r>
              <a:rPr lang="en-US" dirty="0" smtClean="0"/>
              <a:t>Broader – narrower,</a:t>
            </a:r>
          </a:p>
          <a:p>
            <a:pPr lvl="1">
              <a:buFont typeface="Arial" panose="020B0604020202020204" pitchFamily="34" charset="0"/>
              <a:buChar char="•"/>
            </a:pPr>
            <a:r>
              <a:rPr lang="en-US" dirty="0" smtClean="0"/>
              <a:t>Subsumption.</a:t>
            </a:r>
            <a:endParaRPr lang="en-US" dirty="0"/>
          </a:p>
        </p:txBody>
      </p:sp>
      <p:grpSp>
        <p:nvGrpSpPr>
          <p:cNvPr id="14" name="Group 13"/>
          <p:cNvGrpSpPr/>
          <p:nvPr/>
        </p:nvGrpSpPr>
        <p:grpSpPr>
          <a:xfrm>
            <a:off x="2895600" y="4152900"/>
            <a:ext cx="5032328" cy="1740188"/>
            <a:chOff x="2895600" y="4152900"/>
            <a:chExt cx="5032328" cy="1740188"/>
          </a:xfrm>
        </p:grpSpPr>
        <p:sp>
          <p:nvSpPr>
            <p:cNvPr id="4" name="TextBox 3"/>
            <p:cNvSpPr txBox="1"/>
            <p:nvPr/>
          </p:nvSpPr>
          <p:spPr>
            <a:xfrm>
              <a:off x="5437566" y="4267200"/>
              <a:ext cx="2490362" cy="584775"/>
            </a:xfrm>
            <a:prstGeom prst="rect">
              <a:avLst/>
            </a:prstGeom>
            <a:noFill/>
          </p:spPr>
          <p:txBody>
            <a:bodyPr wrap="none" rtlCol="0">
              <a:spAutoFit/>
            </a:bodyPr>
            <a:lstStyle/>
            <a:p>
              <a:r>
                <a:rPr lang="en-US" dirty="0" smtClean="0">
                  <a:solidFill>
                    <a:srgbClr val="FFFF00"/>
                  </a:solidFill>
                </a:rPr>
                <a:t>‘Coding tree’</a:t>
              </a:r>
              <a:endParaRPr lang="en-US" dirty="0">
                <a:solidFill>
                  <a:srgbClr val="FFFF00"/>
                </a:solidFill>
              </a:endParaRPr>
            </a:p>
          </p:txBody>
        </p:sp>
        <p:cxnSp>
          <p:nvCxnSpPr>
            <p:cNvPr id="6" name="Straight Arrow Connector 5"/>
            <p:cNvCxnSpPr>
              <a:endCxn id="4" idx="1"/>
            </p:cNvCxnSpPr>
            <p:nvPr/>
          </p:nvCxnSpPr>
          <p:spPr bwMode="auto">
            <a:xfrm>
              <a:off x="2895600" y="4152900"/>
              <a:ext cx="2541966" cy="406688"/>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7" name="Straight Arrow Connector 6"/>
            <p:cNvCxnSpPr>
              <a:endCxn id="4" idx="1"/>
            </p:cNvCxnSpPr>
            <p:nvPr/>
          </p:nvCxnSpPr>
          <p:spPr bwMode="auto">
            <a:xfrm flipV="1">
              <a:off x="3886200" y="4559588"/>
              <a:ext cx="1551366" cy="926812"/>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V="1">
              <a:off x="3810000" y="4578638"/>
              <a:ext cx="1627566" cy="131445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grpSp>
    </p:spTree>
    <p:extLst>
      <p:ext uri="{BB962C8B-B14F-4D97-AF65-F5344CB8AC3E}">
        <p14:creationId xmlns:p14="http://schemas.microsoft.com/office/powerpoint/2010/main" val="29146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Pros and cons of pre-existing document studies</a:t>
            </a:r>
            <a:endParaRPr lang="en-US" sz="3200" dirty="0"/>
          </a:p>
        </p:txBody>
      </p:sp>
      <p:sp>
        <p:nvSpPr>
          <p:cNvPr id="3" name="Content Placeholder 2"/>
          <p:cNvSpPr>
            <a:spLocks noGrp="1"/>
          </p:cNvSpPr>
          <p:nvPr>
            <p:ph idx="1"/>
          </p:nvPr>
        </p:nvSpPr>
        <p:spPr/>
        <p:txBody>
          <a:bodyPr/>
          <a:lstStyle/>
          <a:p>
            <a:r>
              <a:rPr lang="en-US" sz="2000" u="sng" dirty="0"/>
              <a:t>Advantages</a:t>
            </a:r>
            <a:r>
              <a:rPr lang="en-US" sz="2000" dirty="0"/>
              <a:t>:</a:t>
            </a:r>
          </a:p>
          <a:p>
            <a:r>
              <a:rPr lang="en-US" sz="2000" dirty="0"/>
              <a:t>·  </a:t>
            </a:r>
            <a:r>
              <a:rPr lang="en-US" sz="2000" dirty="0" smtClean="0"/>
              <a:t>Grounded </a:t>
            </a:r>
            <a:r>
              <a:rPr lang="en-US" sz="2000" dirty="0"/>
              <a:t>in setting and language in which they </a:t>
            </a:r>
            <a:r>
              <a:rPr lang="en-US" sz="2000" dirty="0" smtClean="0"/>
              <a:t>occur;</a:t>
            </a:r>
            <a:endParaRPr lang="en-US" sz="2000" dirty="0"/>
          </a:p>
          <a:p>
            <a:r>
              <a:rPr lang="en-US" sz="2000" dirty="0"/>
              <a:t>·  Useful for determining value, interest, positions, </a:t>
            </a:r>
            <a:r>
              <a:rPr lang="en-US" sz="2000" dirty="0" smtClean="0"/>
              <a:t>political climate</a:t>
            </a:r>
            <a:r>
              <a:rPr lang="en-US" sz="2000" dirty="0"/>
              <a:t>, public </a:t>
            </a:r>
            <a:r>
              <a:rPr lang="en-US" sz="2000" dirty="0" smtClean="0"/>
              <a:t>attitudes;</a:t>
            </a:r>
            <a:endParaRPr lang="en-US" sz="2000" dirty="0"/>
          </a:p>
          <a:p>
            <a:r>
              <a:rPr lang="en-US" sz="2000" dirty="0"/>
              <a:t>·  Provide information on historical trends or </a:t>
            </a:r>
            <a:r>
              <a:rPr lang="en-US" sz="2000" dirty="0" smtClean="0"/>
              <a:t>sequences;</a:t>
            </a:r>
            <a:endParaRPr lang="en-US" sz="2000" dirty="0"/>
          </a:p>
          <a:p>
            <a:r>
              <a:rPr lang="en-US" sz="2000" dirty="0"/>
              <a:t>·  Provide opportunity for study of trends over </a:t>
            </a:r>
            <a:r>
              <a:rPr lang="en-US" sz="2000" dirty="0" smtClean="0"/>
              <a:t>time;</a:t>
            </a:r>
            <a:endParaRPr lang="en-US" sz="2000" dirty="0"/>
          </a:p>
          <a:p>
            <a:r>
              <a:rPr lang="en-US" sz="2000" dirty="0"/>
              <a:t>·  </a:t>
            </a:r>
            <a:r>
              <a:rPr lang="en-US" sz="2000" dirty="0" smtClean="0"/>
              <a:t>Unobtrusive.</a:t>
            </a:r>
            <a:endParaRPr lang="en-US" sz="2000" dirty="0"/>
          </a:p>
          <a:p>
            <a:r>
              <a:rPr lang="en-US" sz="2000" u="sng" dirty="0"/>
              <a:t>Disadvantages</a:t>
            </a:r>
            <a:r>
              <a:rPr lang="en-US" sz="2000" dirty="0"/>
              <a:t>:</a:t>
            </a:r>
          </a:p>
          <a:p>
            <a:r>
              <a:rPr lang="en-US" sz="2000" dirty="0"/>
              <a:t>·  May be </a:t>
            </a:r>
            <a:r>
              <a:rPr lang="en-US" sz="2000" dirty="0" smtClean="0"/>
              <a:t>incomplete;</a:t>
            </a:r>
            <a:endParaRPr lang="en-US" sz="2000" dirty="0"/>
          </a:p>
          <a:p>
            <a:r>
              <a:rPr lang="en-US" sz="2000" dirty="0"/>
              <a:t>·  May be inaccurate or of questionable </a:t>
            </a:r>
            <a:r>
              <a:rPr lang="en-US" sz="2000" dirty="0" smtClean="0"/>
              <a:t>authenticity;</a:t>
            </a:r>
            <a:endParaRPr lang="en-US" sz="2000" dirty="0"/>
          </a:p>
          <a:p>
            <a:r>
              <a:rPr lang="en-US" sz="2000" dirty="0"/>
              <a:t>·  Locating suitable documents may pose </a:t>
            </a:r>
            <a:r>
              <a:rPr lang="en-US" sz="2000" dirty="0" smtClean="0"/>
              <a:t>challenges;</a:t>
            </a:r>
            <a:endParaRPr lang="en-US" sz="2000" dirty="0"/>
          </a:p>
          <a:p>
            <a:r>
              <a:rPr lang="en-US" sz="2000" dirty="0"/>
              <a:t>·  Analysis may be time consuming and access may be </a:t>
            </a:r>
            <a:r>
              <a:rPr lang="en-US" sz="2000" dirty="0" smtClean="0"/>
              <a:t>difficult.</a:t>
            </a:r>
            <a:endParaRPr lang="en-US" sz="2000" dirty="0"/>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smtClean="0">
                <a:solidFill>
                  <a:schemeClr val="bg1"/>
                </a:solidFill>
              </a:rPr>
              <a:t>NSF. The 2002 User Friendly Handbook for Project Evaluation. Section </a:t>
            </a:r>
            <a:r>
              <a:rPr lang="en-US" sz="1400" b="0" dirty="0">
                <a:solidFill>
                  <a:schemeClr val="bg1"/>
                </a:solidFill>
              </a:rPr>
              <a:t>III - An Overview of Quantitative and Qualitative Data Collection Methods. https://www.nsf.gov/pubs/2002/nsf02057/nsf02057_4.pdf</a:t>
            </a:r>
          </a:p>
        </p:txBody>
      </p:sp>
    </p:spTree>
    <p:extLst>
      <p:ext uri="{BB962C8B-B14F-4D97-AF65-F5344CB8AC3E}">
        <p14:creationId xmlns:p14="http://schemas.microsoft.com/office/powerpoint/2010/main" val="243115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tree development and use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Initial tree </a:t>
            </a:r>
            <a:r>
              <a:rPr lang="en-US" dirty="0" smtClean="0"/>
              <a:t>based </a:t>
            </a:r>
            <a:r>
              <a:rPr lang="en-US" dirty="0"/>
              <a:t>on </a:t>
            </a:r>
            <a:r>
              <a:rPr lang="en-US" dirty="0" smtClean="0"/>
              <a:t>expectations;</a:t>
            </a:r>
            <a:endParaRPr lang="en-US" dirty="0" smtClean="0"/>
          </a:p>
          <a:p>
            <a:pPr>
              <a:buFont typeface="Arial" panose="020B0604020202020204" pitchFamily="34" charset="0"/>
              <a:buChar char="•"/>
            </a:pPr>
            <a:r>
              <a:rPr lang="en-US" dirty="0" smtClean="0"/>
              <a:t>Test </a:t>
            </a:r>
            <a:r>
              <a:rPr lang="en-US" dirty="0"/>
              <a:t>against </a:t>
            </a:r>
            <a:r>
              <a:rPr lang="en-US" dirty="0" smtClean="0"/>
              <a:t>data;</a:t>
            </a:r>
            <a:endParaRPr lang="en-US" dirty="0"/>
          </a:p>
          <a:p>
            <a:pPr>
              <a:buFont typeface="Arial" panose="020B0604020202020204" pitchFamily="34" charset="0"/>
              <a:buChar char="•"/>
            </a:pPr>
            <a:r>
              <a:rPr lang="en-US" dirty="0" smtClean="0"/>
              <a:t>Test </a:t>
            </a:r>
            <a:r>
              <a:rPr lang="en-US" dirty="0"/>
              <a:t>understanding of codes within research </a:t>
            </a:r>
            <a:r>
              <a:rPr lang="en-US" dirty="0" smtClean="0"/>
              <a:t>team;</a:t>
            </a:r>
            <a:endParaRPr lang="en-US" dirty="0"/>
          </a:p>
          <a:p>
            <a:pPr>
              <a:buFont typeface="Arial" panose="020B0604020202020204" pitchFamily="34" charset="0"/>
              <a:buChar char="•"/>
            </a:pPr>
            <a:r>
              <a:rPr lang="en-US" dirty="0" smtClean="0"/>
              <a:t>Revisit </a:t>
            </a:r>
            <a:r>
              <a:rPr lang="en-US" dirty="0"/>
              <a:t>coding tree as </a:t>
            </a:r>
            <a:r>
              <a:rPr lang="en-US" dirty="0" smtClean="0"/>
              <a:t>necessary;</a:t>
            </a:r>
            <a:endParaRPr lang="en-US" dirty="0"/>
          </a:p>
          <a:p>
            <a:pPr>
              <a:buFont typeface="Arial" panose="020B0604020202020204" pitchFamily="34" charset="0"/>
              <a:buChar char="•"/>
            </a:pPr>
            <a:r>
              <a:rPr lang="en-US" dirty="0" smtClean="0"/>
              <a:t>Test </a:t>
            </a:r>
            <a:r>
              <a:rPr lang="en-US" dirty="0"/>
              <a:t>reliability of coding across </a:t>
            </a:r>
            <a:r>
              <a:rPr lang="en-US" dirty="0" smtClean="0"/>
              <a:t>coders;</a:t>
            </a:r>
            <a:endParaRPr lang="en-US" dirty="0"/>
          </a:p>
          <a:p>
            <a:pPr lvl="1">
              <a:buFont typeface="Arial" panose="020B0604020202020204" pitchFamily="34" charset="0"/>
              <a:buChar char="•"/>
            </a:pPr>
            <a:r>
              <a:rPr lang="en-US" dirty="0" smtClean="0"/>
              <a:t>Roundtable,</a:t>
            </a:r>
            <a:endParaRPr lang="en-US" dirty="0"/>
          </a:p>
          <a:p>
            <a:pPr lvl="1">
              <a:buFont typeface="Arial" panose="020B0604020202020204" pitchFamily="34" charset="0"/>
              <a:buChar char="•"/>
            </a:pPr>
            <a:r>
              <a:rPr lang="en-US" dirty="0" smtClean="0"/>
              <a:t>Statistically </a:t>
            </a:r>
            <a:r>
              <a:rPr lang="en-US" dirty="0"/>
              <a:t>(kappa</a:t>
            </a:r>
            <a:r>
              <a:rPr lang="en-US" dirty="0" smtClean="0"/>
              <a:t>);</a:t>
            </a:r>
            <a:endParaRPr lang="en-US" dirty="0"/>
          </a:p>
          <a:p>
            <a:pPr>
              <a:buFont typeface="Arial" panose="020B0604020202020204" pitchFamily="34" charset="0"/>
              <a:buChar char="•"/>
            </a:pPr>
            <a:r>
              <a:rPr lang="en-US" dirty="0"/>
              <a:t>• Adjust amount of double-coding as </a:t>
            </a:r>
            <a:r>
              <a:rPr lang="en-US" dirty="0" smtClean="0"/>
              <a:t>necessary.</a:t>
            </a: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24101415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style’ relationships</a:t>
            </a:r>
            <a:endParaRPr lang="en-US" dirty="0"/>
          </a:p>
        </p:txBody>
      </p:sp>
      <p:sp>
        <p:nvSpPr>
          <p:cNvPr id="3" name="Content Placeholder 2"/>
          <p:cNvSpPr>
            <a:spLocks noGrp="1"/>
          </p:cNvSpPr>
          <p:nvPr>
            <p:ph idx="1"/>
          </p:nvPr>
        </p:nvSpPr>
        <p:spPr>
          <a:xfrm>
            <a:off x="0" y="1524000"/>
            <a:ext cx="9067800" cy="4953000"/>
          </a:xfrm>
        </p:spPr>
        <p:txBody>
          <a:bodyPr/>
          <a:lstStyle/>
          <a:p>
            <a:pPr marL="174625" indent="-174625">
              <a:buFont typeface="Arial" panose="020B0604020202020204" pitchFamily="34" charset="0"/>
              <a:buChar char="•"/>
            </a:pPr>
            <a:r>
              <a:rPr lang="en-US" sz="1800" u="sng" dirty="0" smtClean="0"/>
              <a:t>Attributive</a:t>
            </a:r>
            <a:r>
              <a:rPr lang="en-US" sz="1800" dirty="0" smtClean="0"/>
              <a:t>:  X </a:t>
            </a:r>
            <a:r>
              <a:rPr lang="en-US" sz="1800" dirty="0"/>
              <a:t>defined with respect to one or more attributes of Y</a:t>
            </a:r>
          </a:p>
          <a:p>
            <a:pPr marL="174625" indent="-174625">
              <a:buFont typeface="Arial" panose="020B0604020202020204" pitchFamily="34" charset="0"/>
              <a:buChar char="•"/>
            </a:pPr>
            <a:r>
              <a:rPr lang="en-US" sz="1800" u="sng" dirty="0" smtClean="0"/>
              <a:t>Contingency</a:t>
            </a:r>
            <a:r>
              <a:rPr lang="en-US" sz="1800" dirty="0" smtClean="0"/>
              <a:t>:  X </a:t>
            </a:r>
            <a:r>
              <a:rPr lang="en-US" sz="1800" dirty="0"/>
              <a:t>is defined as with relation to an antecedent or concomitant of Y</a:t>
            </a:r>
          </a:p>
          <a:p>
            <a:pPr marL="174625" indent="-174625">
              <a:buFont typeface="Arial" panose="020B0604020202020204" pitchFamily="34" charset="0"/>
              <a:buChar char="•"/>
            </a:pPr>
            <a:r>
              <a:rPr lang="en-US" sz="1800" u="sng" dirty="0" smtClean="0"/>
              <a:t>Function</a:t>
            </a:r>
            <a:r>
              <a:rPr lang="en-US" sz="1800" dirty="0" smtClean="0"/>
              <a:t>:  X </a:t>
            </a:r>
            <a:r>
              <a:rPr lang="en-US" sz="1800" dirty="0"/>
              <a:t>is defined as the means of effecting Y</a:t>
            </a:r>
          </a:p>
          <a:p>
            <a:pPr marL="174625" indent="-174625">
              <a:buFont typeface="Arial" panose="020B0604020202020204" pitchFamily="34" charset="0"/>
              <a:buChar char="•"/>
            </a:pPr>
            <a:r>
              <a:rPr lang="en-US" sz="1800" u="sng" dirty="0" smtClean="0"/>
              <a:t>Spatial</a:t>
            </a:r>
            <a:r>
              <a:rPr lang="en-US" sz="1800" dirty="0" smtClean="0"/>
              <a:t>:  X </a:t>
            </a:r>
            <a:r>
              <a:rPr lang="en-US" sz="1800" dirty="0"/>
              <a:t>is oriented spatially with respect to Y</a:t>
            </a:r>
          </a:p>
          <a:p>
            <a:pPr marL="174625" indent="-174625">
              <a:buFont typeface="Arial" panose="020B0604020202020204" pitchFamily="34" charset="0"/>
              <a:buChar char="•"/>
            </a:pPr>
            <a:r>
              <a:rPr lang="en-US" sz="1800" u="sng" dirty="0" smtClean="0"/>
              <a:t>Operational</a:t>
            </a:r>
            <a:r>
              <a:rPr lang="en-US" sz="1800" dirty="0" smtClean="0"/>
              <a:t>:  X </a:t>
            </a:r>
            <a:r>
              <a:rPr lang="en-US" sz="1800" dirty="0"/>
              <a:t>is defined with respect to an action of Y of which it is a goal </a:t>
            </a:r>
            <a:r>
              <a:rPr lang="en-US" sz="1800" dirty="0" smtClean="0"/>
              <a:t>or recipient</a:t>
            </a:r>
            <a:endParaRPr lang="en-US" sz="1800" dirty="0"/>
          </a:p>
          <a:p>
            <a:pPr marL="174625" indent="-174625">
              <a:buFont typeface="Arial" panose="020B0604020202020204" pitchFamily="34" charset="0"/>
              <a:buChar char="•"/>
            </a:pPr>
            <a:r>
              <a:rPr lang="en-US" sz="1800" u="sng" dirty="0" smtClean="0"/>
              <a:t>Comparison</a:t>
            </a:r>
            <a:r>
              <a:rPr lang="en-US" sz="1800" dirty="0" smtClean="0"/>
              <a:t>:  X </a:t>
            </a:r>
            <a:r>
              <a:rPr lang="en-US" sz="1800" dirty="0"/>
              <a:t>is defined in terms of its similarity or contrast with Y</a:t>
            </a:r>
          </a:p>
          <a:p>
            <a:pPr marL="174625" indent="-174625">
              <a:buFont typeface="Arial" panose="020B0604020202020204" pitchFamily="34" charset="0"/>
              <a:buChar char="•"/>
            </a:pPr>
            <a:r>
              <a:rPr lang="en-US" sz="1800" u="sng" dirty="0" smtClean="0"/>
              <a:t>Exemplification</a:t>
            </a:r>
            <a:r>
              <a:rPr lang="en-US" sz="1800" dirty="0" smtClean="0"/>
              <a:t>:  X </a:t>
            </a:r>
            <a:r>
              <a:rPr lang="en-US" sz="1800" dirty="0"/>
              <a:t>is defined by citing an appropriate co-</a:t>
            </a:r>
            <a:r>
              <a:rPr lang="en-US" sz="1800" dirty="0" err="1"/>
              <a:t>occurrent</a:t>
            </a:r>
            <a:r>
              <a:rPr lang="en-US" sz="1800" dirty="0"/>
              <a:t> Y</a:t>
            </a:r>
          </a:p>
          <a:p>
            <a:pPr marL="174625" indent="-174625">
              <a:buFont typeface="Arial" panose="020B0604020202020204" pitchFamily="34" charset="0"/>
              <a:buChar char="•"/>
            </a:pPr>
            <a:r>
              <a:rPr lang="en-US" sz="1800" u="sng" dirty="0"/>
              <a:t>Class </a:t>
            </a:r>
            <a:r>
              <a:rPr lang="en-US" sz="1800" u="sng" dirty="0" smtClean="0"/>
              <a:t>inclusion</a:t>
            </a:r>
            <a:r>
              <a:rPr lang="en-US" sz="1800" dirty="0" smtClean="0"/>
              <a:t>:  X </a:t>
            </a:r>
            <a:r>
              <a:rPr lang="en-US" sz="1800" dirty="0"/>
              <a:t>is defined with respect to its membership in a hierarchical </a:t>
            </a:r>
            <a:r>
              <a:rPr lang="en-US" sz="1800" dirty="0" smtClean="0"/>
              <a:t>class Y</a:t>
            </a:r>
            <a:endParaRPr lang="en-US" sz="1800" dirty="0"/>
          </a:p>
          <a:p>
            <a:pPr marL="174625" indent="-174625">
              <a:buFont typeface="Arial" panose="020B0604020202020204" pitchFamily="34" charset="0"/>
              <a:buChar char="•"/>
            </a:pPr>
            <a:r>
              <a:rPr lang="en-US" sz="1800" u="sng" dirty="0" smtClean="0"/>
              <a:t>Synonymy</a:t>
            </a:r>
            <a:r>
              <a:rPr lang="en-US" sz="1800" dirty="0" smtClean="0"/>
              <a:t>:  X </a:t>
            </a:r>
            <a:r>
              <a:rPr lang="en-US" sz="1800" dirty="0"/>
              <a:t>is defined as an equivalent to Y</a:t>
            </a:r>
          </a:p>
          <a:p>
            <a:pPr marL="174625" indent="-174625">
              <a:buFont typeface="Arial" panose="020B0604020202020204" pitchFamily="34" charset="0"/>
              <a:buChar char="•"/>
            </a:pPr>
            <a:r>
              <a:rPr lang="en-US" sz="1800" u="sng" dirty="0" err="1" smtClean="0"/>
              <a:t>Antonymy</a:t>
            </a:r>
            <a:r>
              <a:rPr lang="en-US" sz="1800" dirty="0" smtClean="0"/>
              <a:t>:  X </a:t>
            </a:r>
            <a:r>
              <a:rPr lang="en-US" sz="1800" dirty="0"/>
              <a:t>is defined as the negation of Y</a:t>
            </a:r>
          </a:p>
          <a:p>
            <a:pPr marL="174625" indent="-174625">
              <a:buFont typeface="Arial" panose="020B0604020202020204" pitchFamily="34" charset="0"/>
              <a:buChar char="•"/>
            </a:pPr>
            <a:r>
              <a:rPr lang="en-US" sz="1800" u="sng" dirty="0" smtClean="0"/>
              <a:t>Provenience</a:t>
            </a:r>
            <a:r>
              <a:rPr lang="en-US" sz="1800" dirty="0" smtClean="0"/>
              <a:t>:  X </a:t>
            </a:r>
            <a:r>
              <a:rPr lang="en-US" sz="1800" dirty="0"/>
              <a:t>is defined with respect to its source Y</a:t>
            </a:r>
          </a:p>
          <a:p>
            <a:pPr marL="174625" indent="-174625">
              <a:buFont typeface="Arial" panose="020B0604020202020204" pitchFamily="34" charset="0"/>
              <a:buChar char="•"/>
            </a:pPr>
            <a:r>
              <a:rPr lang="en-US" sz="1800" u="sng" dirty="0" smtClean="0"/>
              <a:t>Grading</a:t>
            </a:r>
            <a:r>
              <a:rPr lang="en-US" sz="1800" dirty="0" smtClean="0"/>
              <a:t>:  X </a:t>
            </a:r>
            <a:r>
              <a:rPr lang="en-US" sz="1800" dirty="0"/>
              <a:t>is defined with respect to its placement in a series or </a:t>
            </a:r>
            <a:r>
              <a:rPr lang="en-US" sz="1800" dirty="0" smtClean="0"/>
              <a:t>spectrum that </a:t>
            </a:r>
            <a:r>
              <a:rPr lang="en-US" sz="1800" dirty="0"/>
              <a:t>also includes Y</a:t>
            </a:r>
          </a:p>
          <a:p>
            <a:pPr marL="174625" indent="-174625">
              <a:buFont typeface="Arial" panose="020B0604020202020204" pitchFamily="34" charset="0"/>
              <a:buChar char="•"/>
            </a:pPr>
            <a:r>
              <a:rPr lang="en-US" sz="1800" u="sng" dirty="0" smtClean="0"/>
              <a:t>Circularity</a:t>
            </a:r>
            <a:r>
              <a:rPr lang="en-US" sz="1800" dirty="0" smtClean="0"/>
              <a:t>:  X </a:t>
            </a:r>
            <a:r>
              <a:rPr lang="en-US" sz="1800" dirty="0"/>
              <a:t>is defined </a:t>
            </a:r>
            <a:r>
              <a:rPr lang="en-US" sz="1800" dirty="0" smtClean="0"/>
              <a:t>as X</a:t>
            </a:r>
            <a:endParaRPr lang="en-US" sz="1800" dirty="0"/>
          </a:p>
        </p:txBody>
      </p:sp>
      <p:sp>
        <p:nvSpPr>
          <p:cNvPr id="4" name="Rectangle 3"/>
          <p:cNvSpPr/>
          <p:nvPr/>
        </p:nvSpPr>
        <p:spPr>
          <a:xfrm>
            <a:off x="685800" y="6396335"/>
            <a:ext cx="8458200" cy="461665"/>
          </a:xfrm>
          <a:prstGeom prst="rect">
            <a:avLst/>
          </a:prstGeom>
        </p:spPr>
        <p:txBody>
          <a:bodyPr wrap="square">
            <a:spAutoFit/>
          </a:bodyPr>
          <a:lstStyle/>
          <a:p>
            <a:pPr algn="r"/>
            <a:r>
              <a:rPr lang="en-US" sz="1200" b="0" dirty="0" err="1">
                <a:solidFill>
                  <a:schemeClr val="bg1"/>
                </a:solidFill>
              </a:rPr>
              <a:t>Casagrande</a:t>
            </a:r>
            <a:r>
              <a:rPr lang="en-US" sz="1200" b="0" dirty="0">
                <a:solidFill>
                  <a:schemeClr val="bg1"/>
                </a:solidFill>
              </a:rPr>
              <a:t>, J. B., &amp; Hale, K. L. (1967). Semantic relationships in Papago </a:t>
            </a:r>
            <a:r>
              <a:rPr lang="en-US" sz="1200" b="0" dirty="0" err="1">
                <a:solidFill>
                  <a:schemeClr val="bg1"/>
                </a:solidFill>
              </a:rPr>
              <a:t>folkdefinitions</a:t>
            </a:r>
            <a:r>
              <a:rPr lang="en-US" sz="1200" b="0" dirty="0" smtClean="0">
                <a:solidFill>
                  <a:schemeClr val="bg1"/>
                </a:solidFill>
              </a:rPr>
              <a:t>. In </a:t>
            </a:r>
            <a:r>
              <a:rPr lang="en-US" sz="1200" b="0" dirty="0">
                <a:solidFill>
                  <a:schemeClr val="bg1"/>
                </a:solidFill>
              </a:rPr>
              <a:t>D. </a:t>
            </a:r>
            <a:r>
              <a:rPr lang="en-US" sz="1200" b="0" dirty="0" err="1">
                <a:solidFill>
                  <a:schemeClr val="bg1"/>
                </a:solidFill>
              </a:rPr>
              <a:t>Hymes</a:t>
            </a:r>
            <a:r>
              <a:rPr lang="en-US" sz="1200" b="0" dirty="0">
                <a:solidFill>
                  <a:schemeClr val="bg1"/>
                </a:solidFill>
              </a:rPr>
              <a:t> &amp; W. E. </a:t>
            </a:r>
            <a:r>
              <a:rPr lang="en-US" sz="1200" b="0" dirty="0" err="1">
                <a:solidFill>
                  <a:schemeClr val="bg1"/>
                </a:solidFill>
              </a:rPr>
              <a:t>Bittle</a:t>
            </a:r>
            <a:r>
              <a:rPr lang="en-US" sz="1200" b="0" dirty="0">
                <a:solidFill>
                  <a:schemeClr val="bg1"/>
                </a:solidFill>
              </a:rPr>
              <a:t> (Eds.), </a:t>
            </a:r>
            <a:r>
              <a:rPr lang="en-US" sz="1200" b="0" i="1" dirty="0">
                <a:solidFill>
                  <a:schemeClr val="bg1"/>
                </a:solidFill>
              </a:rPr>
              <a:t>Studies in </a:t>
            </a:r>
            <a:r>
              <a:rPr lang="en-US" sz="1200" b="0" i="1" dirty="0" smtClean="0">
                <a:solidFill>
                  <a:schemeClr val="bg1"/>
                </a:solidFill>
              </a:rPr>
              <a:t>southwestern </a:t>
            </a:r>
            <a:r>
              <a:rPr lang="en-US" sz="1200" b="0" i="1" dirty="0" err="1" smtClean="0">
                <a:solidFill>
                  <a:schemeClr val="bg1"/>
                </a:solidFill>
              </a:rPr>
              <a:t>ethnolinguistics</a:t>
            </a:r>
            <a:r>
              <a:rPr lang="en-US" sz="1200" b="0" i="1" dirty="0" smtClean="0">
                <a:solidFill>
                  <a:schemeClr val="bg1"/>
                </a:solidFill>
              </a:rPr>
              <a:t> </a:t>
            </a:r>
            <a:r>
              <a:rPr lang="en-US" sz="1200" b="0" dirty="0">
                <a:solidFill>
                  <a:schemeClr val="bg1"/>
                </a:solidFill>
              </a:rPr>
              <a:t>(pp. 165-196). The Hague, Netherlands: Mouton</a:t>
            </a:r>
            <a:r>
              <a:rPr lang="en-US" sz="1200" b="0" dirty="0" smtClean="0">
                <a:solidFill>
                  <a:schemeClr val="bg1"/>
                </a:solidFill>
              </a:rPr>
              <a:t>.</a:t>
            </a:r>
            <a:endParaRPr lang="en-US" sz="1200" dirty="0">
              <a:solidFill>
                <a:schemeClr val="bg1"/>
              </a:solidFill>
            </a:endParaRPr>
          </a:p>
        </p:txBody>
      </p:sp>
    </p:spTree>
    <p:extLst>
      <p:ext uri="{BB962C8B-B14F-4D97-AF65-F5344CB8AC3E}">
        <p14:creationId xmlns:p14="http://schemas.microsoft.com/office/powerpoint/2010/main" val="33772687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dirty="0" smtClean="0"/>
              <a:t>A ‘new style’ approach: a case study</a:t>
            </a:r>
            <a:endParaRPr lang="en-US" altLang="en-US" dirty="0" smtClean="0"/>
          </a:p>
        </p:txBody>
      </p:sp>
      <p:pic>
        <p:nvPicPr>
          <p:cNvPr id="747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2006600"/>
            <a:ext cx="8126412"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Rectangle 1"/>
          <p:cNvSpPr/>
          <p:nvPr/>
        </p:nvSpPr>
        <p:spPr>
          <a:xfrm>
            <a:off x="522288" y="1320225"/>
            <a:ext cx="8126412" cy="523220"/>
          </a:xfrm>
          <a:prstGeom prst="rect">
            <a:avLst/>
          </a:prstGeom>
        </p:spPr>
        <p:txBody>
          <a:bodyPr wrap="square">
            <a:spAutoFit/>
          </a:bodyPr>
          <a:lstStyle/>
          <a:p>
            <a:r>
              <a:rPr lang="en-US" altLang="en-US" sz="2800" b="0" dirty="0">
                <a:solidFill>
                  <a:schemeClr val="bg1"/>
                </a:solidFill>
              </a:rPr>
              <a:t>A colleague shares his research data set</a:t>
            </a:r>
            <a:endParaRPr lang="en-US" sz="2800" b="0" dirty="0">
              <a:solidFill>
                <a:schemeClr val="bg1"/>
              </a:solidFill>
            </a:endParaRPr>
          </a:p>
        </p:txBody>
      </p:sp>
    </p:spTree>
    <p:extLst>
      <p:ext uri="{BB962C8B-B14F-4D97-AF65-F5344CB8AC3E}">
        <p14:creationId xmlns:p14="http://schemas.microsoft.com/office/powerpoint/2010/main" val="8979914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mtClean="0"/>
              <a:t>A closer look</a:t>
            </a:r>
          </a:p>
        </p:txBody>
      </p:sp>
      <p:sp>
        <p:nvSpPr>
          <p:cNvPr id="3" name="Content Placeholder 2"/>
          <p:cNvSpPr>
            <a:spLocks noGrp="1"/>
          </p:cNvSpPr>
          <p:nvPr>
            <p:ph idx="1"/>
          </p:nvPr>
        </p:nvSpPr>
        <p:spPr>
          <a:xfrm>
            <a:off x="3886200" y="2016124"/>
            <a:ext cx="5029200" cy="4613275"/>
          </a:xfrm>
        </p:spPr>
        <p:txBody>
          <a:bodyPr/>
          <a:lstStyle/>
          <a:p>
            <a:r>
              <a:rPr lang="en-US" altLang="en-US" dirty="0" smtClean="0"/>
              <a:t>What are you going to ask him right away?</a:t>
            </a:r>
          </a:p>
          <a:p>
            <a:r>
              <a:rPr lang="en-US" altLang="en-US" b="1" i="1" dirty="0" smtClean="0"/>
              <a:t>What do these various values stand for and how do they relate to each other</a:t>
            </a:r>
            <a:r>
              <a:rPr lang="en-US" altLang="en-US" b="1" i="1" dirty="0" smtClean="0"/>
              <a:t>?</a:t>
            </a:r>
            <a:endParaRPr lang="en-US" altLang="en-US" b="1" i="1" dirty="0" smtClean="0"/>
          </a:p>
        </p:txBody>
      </p:sp>
      <p:pic>
        <p:nvPicPr>
          <p:cNvPr id="757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2016125"/>
            <a:ext cx="2855913"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870515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Qualitative </a:t>
            </a:r>
            <a:r>
              <a:rPr lang="en-US" dirty="0" smtClean="0"/>
              <a:t>Research Foundations</a:t>
            </a:r>
            <a:endParaRPr lang="en-US" dirty="0"/>
          </a:p>
        </p:txBody>
      </p:sp>
      <p:sp>
        <p:nvSpPr>
          <p:cNvPr id="5" name="Content Placeholder 4"/>
          <p:cNvSpPr>
            <a:spLocks noGrp="1"/>
          </p:cNvSpPr>
          <p:nvPr>
            <p:ph idx="1"/>
          </p:nvPr>
        </p:nvSpPr>
        <p:spPr/>
        <p:txBody>
          <a:bodyPr/>
          <a:lstStyle/>
          <a:p>
            <a:pPr>
              <a:spcBef>
                <a:spcPts val="1800"/>
              </a:spcBef>
              <a:buFont typeface="Arial" panose="020B0604020202020204" pitchFamily="34" charset="0"/>
              <a:buChar char="•"/>
            </a:pPr>
            <a:r>
              <a:rPr lang="en-US" dirty="0" smtClean="0"/>
              <a:t>Although reality </a:t>
            </a:r>
            <a:r>
              <a:rPr lang="en-US" dirty="0"/>
              <a:t>is </a:t>
            </a:r>
            <a:r>
              <a:rPr lang="en-US" dirty="0" smtClean="0"/>
              <a:t>objectively the way it is, it is not observed or experienced in one single </a:t>
            </a:r>
            <a:r>
              <a:rPr lang="en-US" dirty="0"/>
              <a:t>agreed </a:t>
            </a:r>
            <a:r>
              <a:rPr lang="en-US" dirty="0" smtClean="0"/>
              <a:t>upon way.</a:t>
            </a:r>
            <a:endParaRPr lang="en-US" dirty="0"/>
          </a:p>
          <a:p>
            <a:pPr>
              <a:spcBef>
                <a:spcPts val="1800"/>
              </a:spcBef>
              <a:buFont typeface="Arial" panose="020B0604020202020204" pitchFamily="34" charset="0"/>
              <a:buChar char="•"/>
            </a:pPr>
            <a:r>
              <a:rPr lang="en-US" dirty="0" smtClean="0"/>
              <a:t>Interpretations are </a:t>
            </a:r>
            <a:r>
              <a:rPr lang="en-US" dirty="0"/>
              <a:t>socially constructed by individuals in their interaction with their </a:t>
            </a:r>
            <a:r>
              <a:rPr lang="en-US" u="sng" dirty="0" smtClean="0"/>
              <a:t>local</a:t>
            </a:r>
            <a:r>
              <a:rPr lang="en-US" dirty="0" smtClean="0"/>
              <a:t> reality. </a:t>
            </a:r>
          </a:p>
          <a:p>
            <a:pPr>
              <a:spcBef>
                <a:spcPts val="1800"/>
              </a:spcBef>
              <a:buFont typeface="Arial" panose="020B0604020202020204" pitchFamily="34" charset="0"/>
              <a:buChar char="•"/>
            </a:pPr>
            <a:r>
              <a:rPr lang="en-US" dirty="0" smtClean="0"/>
              <a:t>Therefore, </a:t>
            </a:r>
            <a:r>
              <a:rPr lang="en-US" dirty="0"/>
              <a:t>there are multiple </a:t>
            </a:r>
            <a:r>
              <a:rPr lang="en-US" dirty="0" smtClean="0"/>
              <a:t>interpretations of </a:t>
            </a:r>
            <a:r>
              <a:rPr lang="en-US" dirty="0"/>
              <a:t>reality that are in flux and that change over time.</a:t>
            </a:r>
          </a:p>
          <a:p>
            <a:pPr>
              <a:spcBef>
                <a:spcPts val="1800"/>
              </a:spcBef>
              <a:buFont typeface="Arial" panose="020B0604020202020204" pitchFamily="34" charset="0"/>
              <a:buChar char="•"/>
            </a:pPr>
            <a:r>
              <a:rPr lang="en-US" dirty="0" smtClean="0"/>
              <a:t>Qualitative </a:t>
            </a:r>
            <a:r>
              <a:rPr lang="en-US" dirty="0"/>
              <a:t>researchers are interested in understanding what those interpretations are at a particular point in time and in a particular context</a:t>
            </a:r>
            <a:r>
              <a:rPr lang="en-US" dirty="0" smtClean="0"/>
              <a:t>.</a:t>
            </a:r>
          </a:p>
          <a:p>
            <a:pPr>
              <a:spcBef>
                <a:spcPts val="1800"/>
              </a:spcBef>
              <a:buFont typeface="Arial" panose="020B0604020202020204" pitchFamily="34" charset="0"/>
              <a:buChar char="•"/>
            </a:pPr>
            <a:r>
              <a:rPr lang="en-US" dirty="0" smtClean="0"/>
              <a:t>The purpose is NOT to predict.</a:t>
            </a:r>
            <a:endParaRPr lang="en-US" dirty="0"/>
          </a:p>
        </p:txBody>
      </p:sp>
    </p:spTree>
    <p:extLst>
      <p:ext uri="{BB962C8B-B14F-4D97-AF65-F5344CB8AC3E}">
        <p14:creationId xmlns:p14="http://schemas.microsoft.com/office/powerpoint/2010/main" val="404362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Step 1: ‘meaning’ of values in data collections</a:t>
            </a:r>
          </a:p>
        </p:txBody>
      </p:sp>
      <p:pic>
        <p:nvPicPr>
          <p:cNvPr id="768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4090988"/>
            <a:ext cx="7277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680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50" y="1995488"/>
            <a:ext cx="309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21"/>
          <p:cNvGrpSpPr>
            <a:grpSpLocks/>
          </p:cNvGrpSpPr>
          <p:nvPr/>
        </p:nvGrpSpPr>
        <p:grpSpPr bwMode="auto">
          <a:xfrm>
            <a:off x="295275" y="2012950"/>
            <a:ext cx="8743950" cy="3959225"/>
            <a:chOff x="295275" y="2012496"/>
            <a:chExt cx="8743950" cy="3959679"/>
          </a:xfrm>
        </p:grpSpPr>
        <p:sp>
          <p:nvSpPr>
            <p:cNvPr id="76808" name="TextBox 12"/>
            <p:cNvSpPr txBox="1">
              <a:spLocks noChangeArrowheads="1"/>
            </p:cNvSpPr>
            <p:nvPr/>
          </p:nvSpPr>
          <p:spPr bwMode="auto">
            <a:xfrm>
              <a:off x="3571875" y="2012496"/>
              <a:ext cx="5467350" cy="200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200" b="0">
                  <a:solidFill>
                    <a:schemeClr val="bg1"/>
                  </a:solidFill>
                </a:rPr>
                <a:t>‘</a:t>
              </a:r>
              <a:r>
                <a:rPr lang="en-US" altLang="en-US" sz="2200" b="0" i="1">
                  <a:solidFill>
                    <a:schemeClr val="bg1"/>
                  </a:solidFill>
                </a:rPr>
                <a:t>The patient with patient identifier ‘PtID4’ is stated to have had a panoramic X-ray of the mouth which is interpreted to show subcortical sclerosis of that patient’s condylar head of the right temporomandibular joint</a:t>
              </a:r>
              <a:r>
                <a:rPr lang="en-US" altLang="en-US" sz="2200" b="0">
                  <a:solidFill>
                    <a:schemeClr val="bg1"/>
                  </a:solidFill>
                </a:rPr>
                <a:t>’</a:t>
              </a:r>
            </a:p>
          </p:txBody>
        </p:sp>
        <p:grpSp>
          <p:nvGrpSpPr>
            <p:cNvPr id="76809" name="Group 20"/>
            <p:cNvGrpSpPr>
              <a:grpSpLocks/>
            </p:cNvGrpSpPr>
            <p:nvPr/>
          </p:nvGrpSpPr>
          <p:grpSpPr bwMode="auto">
            <a:xfrm>
              <a:off x="295275" y="2047875"/>
              <a:ext cx="8696325" cy="3924300"/>
              <a:chOff x="295275" y="2047875"/>
              <a:chExt cx="8696325" cy="3924300"/>
            </a:xfrm>
          </p:grpSpPr>
          <p:sp>
            <p:nvSpPr>
              <p:cNvPr id="76810" name="Rectangle 13"/>
              <p:cNvSpPr>
                <a:spLocks noChangeArrowheads="1"/>
              </p:cNvSpPr>
              <p:nvPr/>
            </p:nvSpPr>
            <p:spPr bwMode="auto">
              <a:xfrm>
                <a:off x="4933950" y="5810250"/>
                <a:ext cx="152400" cy="16192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100">
                    <a:solidFill>
                      <a:schemeClr val="bg1"/>
                    </a:solidFill>
                  </a:rPr>
                  <a:t>1</a:t>
                </a:r>
              </a:p>
            </p:txBody>
          </p:sp>
          <p:sp>
            <p:nvSpPr>
              <p:cNvPr id="76811" name="Rectangle 14"/>
              <p:cNvSpPr>
                <a:spLocks noChangeArrowheads="1"/>
              </p:cNvSpPr>
              <p:nvPr/>
            </p:nvSpPr>
            <p:spPr bwMode="auto">
              <a:xfrm>
                <a:off x="4467225" y="5048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2" name="Rectangle 15"/>
              <p:cNvSpPr>
                <a:spLocks noChangeArrowheads="1"/>
              </p:cNvSpPr>
              <p:nvPr/>
            </p:nvSpPr>
            <p:spPr bwMode="auto">
              <a:xfrm>
                <a:off x="2028825" y="5810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3" name="Rectangle 16"/>
              <p:cNvSpPr>
                <a:spLocks noChangeArrowheads="1"/>
              </p:cNvSpPr>
              <p:nvPr/>
            </p:nvSpPr>
            <p:spPr bwMode="auto">
              <a:xfrm>
                <a:off x="295275" y="2886075"/>
                <a:ext cx="3028950" cy="16192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4" name="Rectangle 17"/>
              <p:cNvSpPr>
                <a:spLocks noChangeArrowheads="1"/>
              </p:cNvSpPr>
              <p:nvPr/>
            </p:nvSpPr>
            <p:spPr bwMode="auto">
              <a:xfrm>
                <a:off x="2419350" y="2124075"/>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5" name="Rectangle 18"/>
              <p:cNvSpPr>
                <a:spLocks noChangeArrowheads="1"/>
              </p:cNvSpPr>
              <p:nvPr/>
            </p:nvSpPr>
            <p:spPr bwMode="auto">
              <a:xfrm>
                <a:off x="3571875" y="2047875"/>
                <a:ext cx="5419725" cy="1905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6" name="Rectangle 19"/>
              <p:cNvSpPr>
                <a:spLocks noChangeArrowheads="1"/>
              </p:cNvSpPr>
              <p:nvPr/>
            </p:nvSpPr>
            <p:spPr bwMode="auto">
              <a:xfrm>
                <a:off x="895350" y="2276475"/>
                <a:ext cx="619125" cy="152400"/>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sp>
        <p:nvSpPr>
          <p:cNvPr id="16" name="Arc 15"/>
          <p:cNvSpPr/>
          <p:nvPr/>
        </p:nvSpPr>
        <p:spPr bwMode="auto">
          <a:xfrm rot="1339683">
            <a:off x="5029200" y="3914775"/>
            <a:ext cx="1079500" cy="2093913"/>
          </a:xfrm>
          <a:prstGeom prst="arc">
            <a:avLst>
              <a:gd name="adj1" fmla="val 16200000"/>
              <a:gd name="adj2" fmla="val 5532768"/>
            </a:avLst>
          </a:prstGeom>
          <a:noFill/>
          <a:ln w="38100" cap="flat" cmpd="sng" algn="ctr">
            <a:solidFill>
              <a:srgbClr val="FF0000"/>
            </a:solidFill>
            <a:prstDash val="solid"/>
            <a:round/>
            <a:headEnd type="triangle" w="med" len="med"/>
            <a:tailEnd type="none" w="med" len="med"/>
          </a:ln>
          <a:effectLst/>
        </p:spPr>
        <p:txBody>
          <a:bodyPr wrap="none" anchor="ctr"/>
          <a:lstStyle/>
          <a:p>
            <a:pPr>
              <a:defRPr/>
            </a:pPr>
            <a:endParaRPr lang="en-US"/>
          </a:p>
        </p:txBody>
      </p:sp>
      <p:sp>
        <p:nvSpPr>
          <p:cNvPr id="17" name="TextBox 16"/>
          <p:cNvSpPr txBox="1">
            <a:spLocks noChangeArrowheads="1"/>
          </p:cNvSpPr>
          <p:nvPr/>
        </p:nvSpPr>
        <p:spPr bwMode="auto">
          <a:xfrm>
            <a:off x="6210300" y="3956050"/>
            <a:ext cx="131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meaning</a:t>
            </a:r>
          </a:p>
        </p:txBody>
      </p:sp>
    </p:spTree>
    <p:extLst>
      <p:ext uri="{BB962C8B-B14F-4D97-AF65-F5344CB8AC3E}">
        <p14:creationId xmlns:p14="http://schemas.microsoft.com/office/powerpoint/2010/main" val="872001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t>Step 2 (1): list the entities denoted</a:t>
            </a:r>
          </a:p>
        </p:txBody>
      </p:sp>
      <p:sp>
        <p:nvSpPr>
          <p:cNvPr id="77827" name="Content Placeholder 2"/>
          <p:cNvSpPr>
            <a:spLocks noGrp="1"/>
          </p:cNvSpPr>
          <p:nvPr>
            <p:ph idx="1"/>
          </p:nvPr>
        </p:nvSpPr>
        <p:spPr>
          <a:xfrm>
            <a:off x="228600" y="1676400"/>
            <a:ext cx="4572000" cy="4953000"/>
          </a:xfrm>
        </p:spPr>
        <p:txBody>
          <a:bodyPr/>
          <a:lstStyle/>
          <a:p>
            <a:r>
              <a:rPr lang="en-US" altLang="en-US" i="1" dirty="0" smtClean="0">
                <a:solidFill>
                  <a:srgbClr val="00CC99"/>
                </a:solidFill>
              </a:rPr>
              <a:t>1(</a:t>
            </a:r>
            <a:r>
              <a:rPr lang="en-US" altLang="en-US" i="1" dirty="0" smtClean="0">
                <a:solidFill>
                  <a:schemeClr val="bg1"/>
                </a:solidFill>
              </a:rPr>
              <a:t>The patient</a:t>
            </a:r>
            <a:r>
              <a:rPr lang="en-US" altLang="en-US" i="1" dirty="0" smtClean="0">
                <a:solidFill>
                  <a:srgbClr val="00CC99"/>
                </a:solidFill>
              </a:rPr>
              <a:t>)</a:t>
            </a:r>
            <a:r>
              <a:rPr lang="en-US" altLang="en-US" i="1" dirty="0" smtClean="0">
                <a:solidFill>
                  <a:schemeClr val="bg1"/>
                </a:solidFill>
              </a:rPr>
              <a:t> with </a:t>
            </a:r>
            <a:r>
              <a:rPr lang="en-US" altLang="en-US" i="1" dirty="0" smtClean="0">
                <a:solidFill>
                  <a:srgbClr val="C00000"/>
                </a:solidFill>
              </a:rPr>
              <a:t>2(</a:t>
            </a:r>
            <a:r>
              <a:rPr lang="en-US" altLang="en-US" i="1" dirty="0" smtClean="0">
                <a:solidFill>
                  <a:schemeClr val="bg1"/>
                </a:solidFill>
              </a:rPr>
              <a:t>patient identifier ‘PtID4’</a:t>
            </a:r>
            <a:r>
              <a:rPr lang="en-US" altLang="en-US" i="1" dirty="0" smtClean="0">
                <a:solidFill>
                  <a:srgbClr val="C00000"/>
                </a:solidFill>
              </a:rPr>
              <a:t>)</a:t>
            </a:r>
            <a:r>
              <a:rPr lang="en-US" altLang="en-US" i="1" dirty="0" smtClean="0">
                <a:solidFill>
                  <a:schemeClr val="bg1"/>
                </a:solidFill>
              </a:rPr>
              <a:t> </a:t>
            </a:r>
            <a:r>
              <a:rPr lang="en-US" altLang="en-US" i="1" dirty="0" smtClean="0">
                <a:solidFill>
                  <a:srgbClr val="FFC000"/>
                </a:solidFill>
              </a:rPr>
              <a:t>3(</a:t>
            </a:r>
            <a:r>
              <a:rPr lang="en-US" altLang="en-US" i="1" dirty="0" smtClean="0">
                <a:solidFill>
                  <a:schemeClr val="bg1"/>
                </a:solidFill>
              </a:rPr>
              <a:t>is stated</a:t>
            </a:r>
            <a:r>
              <a:rPr lang="en-US" altLang="en-US" i="1" dirty="0" smtClean="0">
                <a:solidFill>
                  <a:srgbClr val="FFC000"/>
                </a:solidFill>
              </a:rPr>
              <a:t>)</a:t>
            </a:r>
            <a:r>
              <a:rPr lang="en-US" altLang="en-US" i="1" dirty="0" smtClean="0">
                <a:solidFill>
                  <a:schemeClr val="bg1"/>
                </a:solidFill>
              </a:rPr>
              <a:t> </a:t>
            </a:r>
            <a:r>
              <a:rPr lang="en-US" altLang="en-US" i="1" dirty="0" smtClean="0">
                <a:solidFill>
                  <a:srgbClr val="7030A0"/>
                </a:solidFill>
              </a:rPr>
              <a:t>4(</a:t>
            </a:r>
            <a:r>
              <a:rPr lang="en-US" altLang="en-US" i="1" dirty="0" smtClean="0">
                <a:solidFill>
                  <a:schemeClr val="bg1"/>
                </a:solidFill>
              </a:rPr>
              <a:t>to have had</a:t>
            </a:r>
            <a:r>
              <a:rPr lang="en-US" altLang="en-US" i="1" dirty="0" smtClean="0">
                <a:solidFill>
                  <a:srgbClr val="7030A0"/>
                </a:solidFill>
              </a:rPr>
              <a:t>)</a:t>
            </a:r>
            <a:r>
              <a:rPr lang="en-US" altLang="en-US" i="1" dirty="0" smtClean="0">
                <a:solidFill>
                  <a:schemeClr val="bg1"/>
                </a:solidFill>
              </a:rPr>
              <a:t> a </a:t>
            </a:r>
            <a:r>
              <a:rPr lang="en-US" altLang="en-US" i="1" dirty="0" smtClean="0">
                <a:solidFill>
                  <a:srgbClr val="96B3C6"/>
                </a:solidFill>
              </a:rPr>
              <a:t>5(</a:t>
            </a:r>
            <a:r>
              <a:rPr lang="en-US" altLang="en-US" i="1" dirty="0" smtClean="0">
                <a:solidFill>
                  <a:schemeClr val="bg1"/>
                </a:solidFill>
              </a:rPr>
              <a:t>panoramic X-ray</a:t>
            </a:r>
            <a:r>
              <a:rPr lang="en-US" altLang="en-US" i="1" dirty="0" smtClean="0">
                <a:solidFill>
                  <a:srgbClr val="96B3C6"/>
                </a:solidFill>
              </a:rPr>
              <a:t>)</a:t>
            </a:r>
            <a:r>
              <a:rPr lang="en-US" altLang="en-US" i="1" dirty="0" smtClean="0">
                <a:solidFill>
                  <a:schemeClr val="bg1"/>
                </a:solidFill>
              </a:rPr>
              <a:t> of </a:t>
            </a:r>
            <a:r>
              <a:rPr lang="en-US" altLang="en-US" i="1" dirty="0" smtClean="0">
                <a:solidFill>
                  <a:srgbClr val="00FF00"/>
                </a:solidFill>
              </a:rPr>
              <a:t>6(</a:t>
            </a:r>
            <a:r>
              <a:rPr lang="en-US" altLang="en-US" i="1" dirty="0" smtClean="0">
                <a:solidFill>
                  <a:schemeClr val="bg1"/>
                </a:solidFill>
              </a:rPr>
              <a:t>the mouth</a:t>
            </a:r>
            <a:r>
              <a:rPr lang="en-US" altLang="en-US" i="1" dirty="0" smtClean="0">
                <a:solidFill>
                  <a:srgbClr val="00FF00"/>
                </a:solidFill>
              </a:rPr>
              <a:t>)</a:t>
            </a:r>
            <a:r>
              <a:rPr lang="en-US" altLang="en-US" i="1" dirty="0" smtClean="0">
                <a:solidFill>
                  <a:schemeClr val="bg1"/>
                </a:solidFill>
              </a:rPr>
              <a:t> which </a:t>
            </a:r>
            <a:r>
              <a:rPr lang="en-US" altLang="en-US" i="1" dirty="0" smtClean="0">
                <a:solidFill>
                  <a:srgbClr val="FF0000"/>
                </a:solidFill>
              </a:rPr>
              <a:t>7(</a:t>
            </a:r>
            <a:r>
              <a:rPr lang="en-US" altLang="en-US" i="1" dirty="0" smtClean="0">
                <a:solidFill>
                  <a:schemeClr val="bg1"/>
                </a:solidFill>
              </a:rPr>
              <a:t>is interpreted</a:t>
            </a:r>
            <a:r>
              <a:rPr lang="en-US" altLang="en-US" i="1" dirty="0" smtClean="0">
                <a:solidFill>
                  <a:srgbClr val="FF0000"/>
                </a:solidFill>
              </a:rPr>
              <a:t>)</a:t>
            </a:r>
            <a:r>
              <a:rPr lang="en-US" altLang="en-US" i="1" dirty="0" smtClean="0">
                <a:solidFill>
                  <a:schemeClr val="bg1"/>
                </a:solidFill>
              </a:rPr>
              <a:t> to </a:t>
            </a:r>
            <a:r>
              <a:rPr lang="en-US" altLang="en-US" i="1" dirty="0" smtClean="0">
                <a:solidFill>
                  <a:srgbClr val="FFFF00"/>
                </a:solidFill>
              </a:rPr>
              <a:t>8(</a:t>
            </a:r>
            <a:r>
              <a:rPr lang="en-US" altLang="en-US" i="1" dirty="0" smtClean="0">
                <a:solidFill>
                  <a:schemeClr val="bg1"/>
                </a:solidFill>
              </a:rPr>
              <a:t>show</a:t>
            </a:r>
            <a:r>
              <a:rPr lang="en-US" altLang="en-US" i="1" dirty="0" smtClean="0">
                <a:solidFill>
                  <a:srgbClr val="FFFF00"/>
                </a:solidFill>
              </a:rPr>
              <a:t>)</a:t>
            </a:r>
            <a:r>
              <a:rPr lang="en-US" altLang="en-US" i="1" dirty="0" smtClean="0">
                <a:solidFill>
                  <a:schemeClr val="bg1"/>
                </a:solidFill>
              </a:rPr>
              <a:t> </a:t>
            </a:r>
            <a:r>
              <a:rPr lang="en-US" altLang="en-US" i="1" dirty="0" smtClean="0">
                <a:solidFill>
                  <a:srgbClr val="7030A0"/>
                </a:solidFill>
              </a:rPr>
              <a:t>9(</a:t>
            </a:r>
            <a:r>
              <a:rPr lang="en-US" altLang="en-US" i="1" dirty="0" smtClean="0">
                <a:solidFill>
                  <a:schemeClr val="bg1"/>
                </a:solidFill>
              </a:rPr>
              <a:t>subcortical sclerosis of </a:t>
            </a:r>
            <a:r>
              <a:rPr lang="en-US" altLang="en-US" i="1" dirty="0" smtClean="0">
                <a:solidFill>
                  <a:srgbClr val="00B0F0"/>
                </a:solidFill>
              </a:rPr>
              <a:t>10(</a:t>
            </a:r>
            <a:r>
              <a:rPr lang="en-US" altLang="en-US" i="1" dirty="0" smtClean="0">
                <a:solidFill>
                  <a:schemeClr val="bg1"/>
                </a:solidFill>
              </a:rPr>
              <a:t>that patient’s condylar head of the </a:t>
            </a:r>
            <a:r>
              <a:rPr lang="en-US" altLang="en-US" i="1" dirty="0" smtClean="0">
                <a:solidFill>
                  <a:srgbClr val="FFFF00"/>
                </a:solidFill>
              </a:rPr>
              <a:t>11(</a:t>
            </a:r>
            <a:r>
              <a:rPr lang="en-US" altLang="en-US" i="1" dirty="0" smtClean="0">
                <a:solidFill>
                  <a:schemeClr val="bg1"/>
                </a:solidFill>
              </a:rPr>
              <a:t>right temporomandibular joint</a:t>
            </a:r>
            <a:r>
              <a:rPr lang="en-US" altLang="en-US" i="1" dirty="0" smtClean="0">
                <a:solidFill>
                  <a:srgbClr val="FFFF00"/>
                </a:solidFill>
              </a:rPr>
              <a:t>)</a:t>
            </a:r>
            <a:r>
              <a:rPr lang="en-US" altLang="en-US" i="1" dirty="0" smtClean="0">
                <a:solidFill>
                  <a:srgbClr val="00B0F0"/>
                </a:solidFill>
              </a:rPr>
              <a:t>)</a:t>
            </a:r>
            <a:r>
              <a:rPr lang="en-US" altLang="en-US" i="1" dirty="0" smtClean="0">
                <a:solidFill>
                  <a:srgbClr val="7030A0"/>
                </a:solidFill>
              </a:rPr>
              <a:t>)</a:t>
            </a:r>
            <a:r>
              <a:rPr lang="en-US" altLang="en-US" dirty="0" smtClean="0">
                <a:solidFill>
                  <a:schemeClr val="bg1"/>
                </a:solidFill>
              </a:rPr>
              <a:t>’</a:t>
            </a:r>
            <a:endParaRPr lang="en-US" alt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516078293"/>
              </p:ext>
            </p:extLst>
          </p:nvPr>
        </p:nvGraphicFramePr>
        <p:xfrm>
          <a:off x="5048250" y="1752600"/>
          <a:ext cx="3582988" cy="3555048"/>
        </p:xfrm>
        <a:graphic>
          <a:graphicData uri="http://schemas.openxmlformats.org/drawingml/2006/table">
            <a:tbl>
              <a:tblPr/>
              <a:tblGrid>
                <a:gridCol w="2705380"/>
                <a:gridCol w="877608"/>
              </a:tblGrid>
              <a:tr h="435875">
                <a:tc>
                  <a:txBody>
                    <a:bodyPr/>
                    <a:lstStyle/>
                    <a:p>
                      <a:pPr algn="ctr" fontAlgn="b"/>
                      <a:r>
                        <a:rPr lang="en-US" sz="1400" b="0" i="0" u="none" strike="noStrike" dirty="0">
                          <a:solidFill>
                            <a:schemeClr val="bg1"/>
                          </a:solidFill>
                          <a:latin typeface="Calibri"/>
                        </a:rPr>
                        <a:t>CLASS</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bg1"/>
                          </a:solidFill>
                          <a:latin typeface="Calibri"/>
                        </a:rPr>
                        <a:t>INSTANCE IDENTIFIER</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3503">
                <a:tc>
                  <a:txBody>
                    <a:bodyPr/>
                    <a:lstStyle/>
                    <a:p>
                      <a:pPr algn="l" fontAlgn="t"/>
                      <a:r>
                        <a:rPr lang="en-US" sz="1800" b="0" i="0" u="none" strike="noStrike" dirty="0">
                          <a:solidFill>
                            <a:srgbClr val="006100"/>
                          </a:solidFill>
                          <a:latin typeface="Calibri"/>
                        </a:rPr>
                        <a:t>person</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t"/>
                      <a:r>
                        <a:rPr lang="en-US" sz="1800" b="0" i="0" u="none" strike="noStrike" dirty="0">
                          <a:solidFill>
                            <a:srgbClr val="006100"/>
                          </a:solidFill>
                          <a:latin typeface="Calibri"/>
                        </a:rPr>
                        <a:t>IUI-1</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283503">
                <a:tc>
                  <a:txBody>
                    <a:bodyPr/>
                    <a:lstStyle/>
                    <a:p>
                      <a:pPr algn="l" fontAlgn="t"/>
                      <a:r>
                        <a:rPr lang="en-US" sz="1800" b="0" i="0" u="none" strike="noStrike" dirty="0">
                          <a:solidFill>
                            <a:srgbClr val="C00000"/>
                          </a:solidFill>
                          <a:latin typeface="Calibri"/>
                        </a:rPr>
                        <a:t>patient identifier</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t"/>
                      <a:r>
                        <a:rPr lang="en-US" sz="1800" b="0" i="0" u="none" strike="noStrike" dirty="0">
                          <a:solidFill>
                            <a:srgbClr val="C00000"/>
                          </a:solidFill>
                          <a:latin typeface="Calibri"/>
                        </a:rPr>
                        <a:t>IUI-2</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283503">
                <a:tc>
                  <a:txBody>
                    <a:bodyPr/>
                    <a:lstStyle/>
                    <a:p>
                      <a:pPr algn="l" fontAlgn="t"/>
                      <a:r>
                        <a:rPr lang="en-US" sz="1800" b="0" i="0" u="none" strike="noStrike" dirty="0" smtClean="0">
                          <a:solidFill>
                            <a:srgbClr val="FFC000"/>
                          </a:solidFill>
                          <a:latin typeface="Calibri"/>
                        </a:rPr>
                        <a:t>assertion</a:t>
                      </a:r>
                      <a:endParaRPr lang="en-US" sz="1800" b="0" i="0" u="none" strike="noStrike" dirty="0">
                        <a:solidFill>
                          <a:srgbClr val="FFC000"/>
                        </a:solidFill>
                        <a:latin typeface="Calibri"/>
                      </a:endParaRP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t"/>
                      <a:r>
                        <a:rPr lang="en-US" sz="1800" b="0" i="0" u="none" strike="noStrike" dirty="0">
                          <a:solidFill>
                            <a:srgbClr val="FFC000"/>
                          </a:solidFill>
                          <a:latin typeface="Calibri"/>
                        </a:rPr>
                        <a:t>IUI-3</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83503">
                <a:tc>
                  <a:txBody>
                    <a:bodyPr/>
                    <a:lstStyle/>
                    <a:p>
                      <a:pPr algn="l" fontAlgn="t"/>
                      <a:r>
                        <a:rPr lang="en-US" sz="1800" b="0" i="0" u="none" strike="noStrike" dirty="0">
                          <a:solidFill>
                            <a:srgbClr val="7030A0"/>
                          </a:solidFill>
                          <a:latin typeface="Calibri"/>
                        </a:rPr>
                        <a:t>technically investigating</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t"/>
                      <a:r>
                        <a:rPr lang="en-US" sz="1800" b="0" i="0" u="none" strike="noStrike" dirty="0">
                          <a:solidFill>
                            <a:srgbClr val="7030A0"/>
                          </a:solidFill>
                          <a:latin typeface="Calibri"/>
                        </a:rPr>
                        <a:t>IUI-4</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283503">
                <a:tc>
                  <a:txBody>
                    <a:bodyPr/>
                    <a:lstStyle/>
                    <a:p>
                      <a:pPr algn="l" fontAlgn="t"/>
                      <a:r>
                        <a:rPr lang="en-US" sz="1800" b="0" i="0" u="none" strike="noStrike" dirty="0">
                          <a:solidFill>
                            <a:srgbClr val="96B3C6"/>
                          </a:solidFill>
                          <a:latin typeface="Calibri"/>
                        </a:rPr>
                        <a:t>panoramic X-ray</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t"/>
                      <a:r>
                        <a:rPr lang="en-US" sz="1800" b="0" i="0" u="none" strike="noStrike" dirty="0">
                          <a:solidFill>
                            <a:srgbClr val="96B3C6"/>
                          </a:solidFill>
                          <a:latin typeface="Calibri"/>
                        </a:rPr>
                        <a:t>IUI-5</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83503">
                <a:tc>
                  <a:txBody>
                    <a:bodyPr/>
                    <a:lstStyle/>
                    <a:p>
                      <a:pPr algn="l" fontAlgn="t"/>
                      <a:r>
                        <a:rPr lang="en-US" sz="1800" b="0" i="0" u="none" strike="noStrike" dirty="0" smtClean="0">
                          <a:solidFill>
                            <a:srgbClr val="00FF00"/>
                          </a:solidFill>
                          <a:latin typeface="Calibri"/>
                        </a:rPr>
                        <a:t>mouth</a:t>
                      </a:r>
                      <a:endParaRPr lang="en-US" sz="1800" b="0" i="0" u="none" strike="noStrike" dirty="0">
                        <a:solidFill>
                          <a:srgbClr val="00FF00"/>
                        </a:solidFill>
                        <a:latin typeface="Calibri"/>
                      </a:endParaRP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t"/>
                      <a:r>
                        <a:rPr lang="en-US" sz="1800" b="0" i="0" u="none" strike="noStrike" dirty="0">
                          <a:solidFill>
                            <a:srgbClr val="00FF00"/>
                          </a:solidFill>
                          <a:latin typeface="Calibri"/>
                        </a:rPr>
                        <a:t>IUI-6</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83503">
                <a:tc>
                  <a:txBody>
                    <a:bodyPr/>
                    <a:lstStyle/>
                    <a:p>
                      <a:pPr algn="l" fontAlgn="t"/>
                      <a:r>
                        <a:rPr lang="en-US" sz="1800" b="0" i="0" u="none" strike="noStrike" dirty="0">
                          <a:solidFill>
                            <a:srgbClr val="FF0000"/>
                          </a:solidFill>
                          <a:latin typeface="Calibri"/>
                        </a:rPr>
                        <a:t>interpreting</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t"/>
                      <a:r>
                        <a:rPr lang="en-US" sz="1800" b="0" i="0" u="none" strike="noStrike" dirty="0">
                          <a:solidFill>
                            <a:srgbClr val="FF0000"/>
                          </a:solidFill>
                          <a:latin typeface="Calibri"/>
                        </a:rPr>
                        <a:t>IUI-7</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283503">
                <a:tc>
                  <a:txBody>
                    <a:bodyPr/>
                    <a:lstStyle/>
                    <a:p>
                      <a:pPr algn="l" fontAlgn="t"/>
                      <a:r>
                        <a:rPr lang="en-US" sz="1800" b="0" i="0" u="none" strike="noStrike" dirty="0">
                          <a:solidFill>
                            <a:srgbClr val="FFFF00"/>
                          </a:solidFill>
                          <a:latin typeface="Calibri"/>
                        </a:rPr>
                        <a:t>seeing</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t"/>
                      <a:r>
                        <a:rPr lang="en-US" sz="1800" b="0" i="0" u="none" strike="noStrike" dirty="0">
                          <a:solidFill>
                            <a:srgbClr val="FFFF00"/>
                          </a:solidFill>
                          <a:latin typeface="Calibri"/>
                        </a:rPr>
                        <a:t>IUI-8</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83503">
                <a:tc>
                  <a:txBody>
                    <a:bodyPr/>
                    <a:lstStyle/>
                    <a:p>
                      <a:pPr algn="l" fontAlgn="t"/>
                      <a:r>
                        <a:rPr lang="en-US" sz="1800" b="0" i="0" u="none" strike="noStrike" dirty="0">
                          <a:solidFill>
                            <a:srgbClr val="7030A0"/>
                          </a:solidFill>
                          <a:latin typeface="Calibri"/>
                        </a:rPr>
                        <a:t>diagnosis</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t"/>
                      <a:r>
                        <a:rPr lang="en-US" sz="1800" b="0" i="0" u="none" strike="noStrike" dirty="0">
                          <a:solidFill>
                            <a:srgbClr val="7030A0"/>
                          </a:solidFill>
                          <a:latin typeface="Calibri"/>
                        </a:rPr>
                        <a:t>IUI-9</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283503">
                <a:tc>
                  <a:txBody>
                    <a:bodyPr/>
                    <a:lstStyle/>
                    <a:p>
                      <a:pPr algn="l" fontAlgn="t"/>
                      <a:r>
                        <a:rPr lang="en-US" sz="1800" b="0" i="0" u="none" strike="noStrike">
                          <a:solidFill>
                            <a:srgbClr val="00B0F0"/>
                          </a:solidFill>
                          <a:latin typeface="Calibri"/>
                        </a:rPr>
                        <a:t>condylar head of right TMJ</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t"/>
                      <a:r>
                        <a:rPr lang="en-US" sz="1800" b="0" i="0" u="none" strike="noStrike" dirty="0">
                          <a:solidFill>
                            <a:srgbClr val="00B0F0"/>
                          </a:solidFill>
                          <a:latin typeface="Calibri"/>
                        </a:rPr>
                        <a:t>IUI-10</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83503">
                <a:tc>
                  <a:txBody>
                    <a:bodyPr/>
                    <a:lstStyle/>
                    <a:p>
                      <a:pPr algn="l" fontAlgn="t"/>
                      <a:r>
                        <a:rPr lang="en-US" sz="1800" b="0" i="0" u="none" strike="noStrike" dirty="0">
                          <a:solidFill>
                            <a:srgbClr val="FFFF00"/>
                          </a:solidFill>
                          <a:latin typeface="Calibri"/>
                        </a:rPr>
                        <a:t>right TMJ</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t"/>
                      <a:r>
                        <a:rPr lang="en-US" sz="1800" b="0" i="0" u="none" strike="noStrike" dirty="0">
                          <a:solidFill>
                            <a:srgbClr val="FFFF00"/>
                          </a:solidFill>
                          <a:latin typeface="Calibri"/>
                        </a:rPr>
                        <a:t>IUI-11</a:t>
                      </a:r>
                    </a:p>
                  </a:txBody>
                  <a:tcPr marL="9234" marR="9234" marT="923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
        <p:nvSpPr>
          <p:cNvPr id="77853" name="TextBox 5"/>
          <p:cNvSpPr txBox="1">
            <a:spLocks noChangeArrowheads="1"/>
          </p:cNvSpPr>
          <p:nvPr/>
        </p:nvSpPr>
        <p:spPr bwMode="auto">
          <a:xfrm>
            <a:off x="219075" y="6294438"/>
            <a:ext cx="8588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1400" b="0">
                <a:solidFill>
                  <a:schemeClr val="bg1"/>
                </a:solidFill>
              </a:rPr>
              <a:t>notes: 	colors have no meaning here, just provide  easy reference,</a:t>
            </a:r>
          </a:p>
          <a:p>
            <a:pPr algn="l" eaLnBrk="1" hangingPunct="1"/>
            <a:r>
              <a:rPr lang="en-US" altLang="en-US" sz="1400" b="0">
                <a:solidFill>
                  <a:schemeClr val="bg1"/>
                </a:solidFill>
              </a:rPr>
              <a:t>	this first list can be different, any such differences being resolved in step 3</a:t>
            </a:r>
          </a:p>
        </p:txBody>
      </p:sp>
    </p:spTree>
    <p:extLst>
      <p:ext uri="{BB962C8B-B14F-4D97-AF65-F5344CB8AC3E}">
        <p14:creationId xmlns:p14="http://schemas.microsoft.com/office/powerpoint/2010/main" val="23492744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z="3000" smtClean="0"/>
              <a:t>Step 2 (2): provide </a:t>
            </a:r>
            <a:r>
              <a:rPr lang="en-US" altLang="en-US" sz="3000" i="1" smtClean="0"/>
              <a:t>directly referential </a:t>
            </a:r>
            <a:r>
              <a:rPr lang="en-US" altLang="en-US" sz="3000" smtClean="0"/>
              <a:t>descriptions</a:t>
            </a:r>
          </a:p>
        </p:txBody>
      </p:sp>
      <p:graphicFrame>
        <p:nvGraphicFramePr>
          <p:cNvPr id="8" name="Table 7"/>
          <p:cNvGraphicFramePr>
            <a:graphicFrameLocks noGrp="1"/>
          </p:cNvGraphicFramePr>
          <p:nvPr/>
        </p:nvGraphicFramePr>
        <p:xfrm>
          <a:off x="301625" y="2003425"/>
          <a:ext cx="8609013" cy="4547308"/>
        </p:xfrm>
        <a:graphic>
          <a:graphicData uri="http://schemas.openxmlformats.org/drawingml/2006/table">
            <a:tbl>
              <a:tblPr/>
              <a:tblGrid>
                <a:gridCol w="2786734"/>
                <a:gridCol w="1343603"/>
                <a:gridCol w="4478676"/>
              </a:tblGrid>
              <a:tr h="555633">
                <a:tc>
                  <a:txBody>
                    <a:bodyPr/>
                    <a:lstStyle/>
                    <a:p>
                      <a:pPr algn="ctr" fontAlgn="b"/>
                      <a:r>
                        <a:rPr lang="en-US" sz="1800" b="0" i="0" u="none" strike="noStrike" dirty="0">
                          <a:solidFill>
                            <a:schemeClr val="bg1"/>
                          </a:solidFill>
                          <a:latin typeface="Calibri"/>
                        </a:rPr>
                        <a:t>CLASS</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a:solidFill>
                            <a:schemeClr val="bg1"/>
                          </a:solidFill>
                          <a:latin typeface="Calibri"/>
                        </a:rPr>
                        <a:t>INSTANCE IDENTIFIER</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chemeClr val="bg1"/>
                          </a:solidFill>
                          <a:latin typeface="Calibri"/>
                        </a:rPr>
                        <a:t>DIRECTLY</a:t>
                      </a:r>
                      <a:r>
                        <a:rPr lang="en-US" sz="1800" b="0" i="0" u="none" strike="noStrike" baseline="0" dirty="0" smtClean="0">
                          <a:solidFill>
                            <a:schemeClr val="bg1"/>
                          </a:solidFill>
                          <a:latin typeface="Calibri"/>
                        </a:rPr>
                        <a:t> REFERENTIAL DESCRIPTIONS</a:t>
                      </a:r>
                      <a:endParaRPr lang="en-US" sz="1800" b="0" i="0" u="none" strike="noStrike" dirty="0">
                        <a:solidFill>
                          <a:schemeClr val="bg1"/>
                        </a:solidFill>
                        <a:latin typeface="Calibri"/>
                      </a:endParaRP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360">
                <a:tc>
                  <a:txBody>
                    <a:bodyPr/>
                    <a:lstStyle/>
                    <a:p>
                      <a:pPr algn="l" fontAlgn="t"/>
                      <a:r>
                        <a:rPr lang="en-US" sz="1800" b="0" i="0" u="none" strike="noStrike" dirty="0">
                          <a:solidFill>
                            <a:schemeClr val="bg1"/>
                          </a:solidFill>
                          <a:latin typeface="Calibri"/>
                        </a:rPr>
                        <a:t>person</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a:solidFill>
                            <a:schemeClr val="bg1"/>
                          </a:solidFill>
                          <a:latin typeface="Calibri"/>
                        </a:rPr>
                        <a:t>the person to whom IUI-2 is assigned</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dirty="0">
                          <a:solidFill>
                            <a:schemeClr val="bg1"/>
                          </a:solidFill>
                          <a:latin typeface="Calibri"/>
                        </a:rPr>
                        <a:t>patient identifier</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IUI-2</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a:solidFill>
                            <a:schemeClr val="bg1"/>
                          </a:solidFill>
                          <a:latin typeface="Calibri"/>
                        </a:rPr>
                        <a:t>the patient identifier of IUI-1</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1104179">
                <a:tc>
                  <a:txBody>
                    <a:bodyPr/>
                    <a:lstStyle/>
                    <a:p>
                      <a:pPr algn="l" fontAlgn="t"/>
                      <a:r>
                        <a:rPr lang="en-US" sz="1800" b="0" i="0" u="none" strike="noStrike" dirty="0">
                          <a:solidFill>
                            <a:schemeClr val="bg1"/>
                          </a:solidFill>
                          <a:latin typeface="Calibri"/>
                        </a:rPr>
                        <a:t>assertion</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IUI-3</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dirty="0">
                          <a:solidFill>
                            <a:schemeClr val="bg1"/>
                          </a:solidFill>
                          <a:latin typeface="Calibri"/>
                        </a:rPr>
                        <a:t> 'the patient with patient identifier PtID4 has had a panoramic X-ray of the mouth which is interpreted to show </a:t>
                      </a:r>
                      <a:r>
                        <a:rPr lang="en-US" sz="1800" b="0" i="0" u="none" strike="noStrike" dirty="0" err="1">
                          <a:solidFill>
                            <a:schemeClr val="bg1"/>
                          </a:solidFill>
                          <a:latin typeface="Calibri"/>
                        </a:rPr>
                        <a:t>subcortical</a:t>
                      </a:r>
                      <a:r>
                        <a:rPr lang="en-US" sz="1800" b="0" i="0" u="none" strike="noStrike" dirty="0">
                          <a:solidFill>
                            <a:schemeClr val="bg1"/>
                          </a:solidFill>
                          <a:latin typeface="Calibri"/>
                        </a:rPr>
                        <a:t> sclerosis of that patient’s right </a:t>
                      </a:r>
                      <a:r>
                        <a:rPr lang="en-US" sz="1800" b="0" i="0" u="none" strike="noStrike" dirty="0" err="1">
                          <a:solidFill>
                            <a:schemeClr val="bg1"/>
                          </a:solidFill>
                          <a:latin typeface="Calibri"/>
                        </a:rPr>
                        <a:t>temporomandibular</a:t>
                      </a:r>
                      <a:r>
                        <a:rPr lang="en-US" sz="1800" b="0" i="0" u="none" strike="noStrike" dirty="0">
                          <a:solidFill>
                            <a:schemeClr val="bg1"/>
                          </a:solidFill>
                          <a:latin typeface="Calibri"/>
                        </a:rPr>
                        <a:t> joint'</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354551">
                <a:tc>
                  <a:txBody>
                    <a:bodyPr/>
                    <a:lstStyle/>
                    <a:p>
                      <a:pPr algn="l" fontAlgn="t"/>
                      <a:r>
                        <a:rPr lang="en-US" sz="1800" b="0" i="0" u="none" strike="noStrike">
                          <a:solidFill>
                            <a:schemeClr val="bg1"/>
                          </a:solidFill>
                          <a:latin typeface="Calibri"/>
                        </a:rPr>
                        <a:t>technically investigating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IUI-4</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technically investigating of IUI-6</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panoramic X-ray</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IUI-5</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panoramic X-ray that resulted from IUI-4</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mouth</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IUI-6</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mouth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interpreting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IUI-7</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interpreting of the signs exhibited by IUI-5</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seeing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IUI-8</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seeing of IUI-5 which led to IUI-7</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diagnosis</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IUI-9</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diagnosis expressed by means of IUI-3</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condylar head of right TMJ</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IUI-10</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a:t>
                      </a:r>
                      <a:r>
                        <a:rPr lang="en-US" sz="1800" b="0" i="0" u="none" strike="noStrike" dirty="0" err="1">
                          <a:solidFill>
                            <a:schemeClr val="bg1"/>
                          </a:solidFill>
                          <a:latin typeface="Calibri"/>
                        </a:rPr>
                        <a:t>condylar</a:t>
                      </a:r>
                      <a:r>
                        <a:rPr lang="en-US" sz="1800" b="0" i="0" u="none" strike="noStrike" dirty="0">
                          <a:solidFill>
                            <a:schemeClr val="bg1"/>
                          </a:solidFill>
                          <a:latin typeface="Calibri"/>
                        </a:rPr>
                        <a:t> head of the right TMJ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right TMJ</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IUI-11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right TMJ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33613931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z="2800" smtClean="0"/>
              <a:t>Step 3: identify further entities that ontologically must exist for each entity under scrutiny to exist.</a:t>
            </a:r>
          </a:p>
        </p:txBody>
      </p:sp>
      <p:graphicFrame>
        <p:nvGraphicFramePr>
          <p:cNvPr id="5" name="Table 4"/>
          <p:cNvGraphicFramePr>
            <a:graphicFrameLocks noGrp="1"/>
          </p:cNvGraphicFramePr>
          <p:nvPr>
            <p:extLst/>
          </p:nvPr>
        </p:nvGraphicFramePr>
        <p:xfrm>
          <a:off x="273050" y="1981200"/>
          <a:ext cx="8655050" cy="4361124"/>
        </p:xfrm>
        <a:graphic>
          <a:graphicData uri="http://schemas.openxmlformats.org/drawingml/2006/table">
            <a:tbl>
              <a:tblPr/>
              <a:tblGrid>
                <a:gridCol w="1788233"/>
                <a:gridCol w="783713"/>
                <a:gridCol w="6083104"/>
              </a:tblGrid>
              <a:tr h="334219">
                <a:tc>
                  <a:txBody>
                    <a:bodyPr/>
                    <a:lstStyle/>
                    <a:p>
                      <a:pPr algn="l" fontAlgn="t"/>
                      <a:r>
                        <a:rPr lang="en-US" sz="1800" b="0" i="0" u="none" strike="noStrike" dirty="0">
                          <a:solidFill>
                            <a:srgbClr val="9C0006"/>
                          </a:solidFill>
                          <a:latin typeface="Calibri"/>
                        </a:rPr>
                        <a:t>assigner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IUI-12</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assigner role played by the entity while it performed IUI-21</a:t>
                      </a:r>
                    </a:p>
                  </a:txBody>
                  <a:tcPr marL="7087" marR="7087" marT="7087" marB="0">
                    <a:lnL>
                      <a:noFill/>
                    </a:lnL>
                    <a:lnR>
                      <a:noFill/>
                    </a:lnR>
                    <a:lnT>
                      <a:noFill/>
                    </a:lnT>
                    <a:lnB>
                      <a:noFill/>
                    </a:lnB>
                    <a:solidFill>
                      <a:srgbClr val="FFC7CE"/>
                    </a:solidFill>
                  </a:tcPr>
                </a:tc>
              </a:tr>
              <a:tr h="298532">
                <a:tc>
                  <a:txBody>
                    <a:bodyPr/>
                    <a:lstStyle/>
                    <a:p>
                      <a:pPr algn="l" fontAlgn="t"/>
                      <a:r>
                        <a:rPr lang="en-US" sz="1800" b="0" i="0" u="none" strike="noStrike">
                          <a:solidFill>
                            <a:srgbClr val="9C0006"/>
                          </a:solidFill>
                          <a:latin typeface="Calibri"/>
                        </a:rPr>
                        <a:t>assigning</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IUI-21</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assigning of IUI-2 to IUI-1 by the entity with role IUI-12</a:t>
                      </a:r>
                    </a:p>
                  </a:txBody>
                  <a:tcPr marL="7087" marR="7087" marT="7087" marB="0">
                    <a:lnL>
                      <a:noFill/>
                    </a:lnL>
                    <a:lnR>
                      <a:noFill/>
                    </a:lnR>
                    <a:lnT>
                      <a:noFill/>
                    </a:lnT>
                    <a:lnB>
                      <a:noFill/>
                    </a:lnB>
                    <a:solidFill>
                      <a:srgbClr val="FFC7CE"/>
                    </a:solidFill>
                  </a:tcPr>
                </a:tc>
              </a:tr>
              <a:tr h="307861">
                <a:tc>
                  <a:txBody>
                    <a:bodyPr/>
                    <a:lstStyle/>
                    <a:p>
                      <a:pPr algn="l" fontAlgn="t"/>
                      <a:r>
                        <a:rPr lang="en-US" sz="1800" b="0" i="0" u="none" strike="noStrike">
                          <a:solidFill>
                            <a:srgbClr val="9C0006"/>
                          </a:solidFill>
                          <a:latin typeface="Calibri"/>
                        </a:rPr>
                        <a:t>asserting</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IUI-20</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asserting of IUI-3 by the entity with asserter role IUI-13</a:t>
                      </a:r>
                    </a:p>
                  </a:txBody>
                  <a:tcPr marL="7087" marR="7087" marT="7087" marB="0">
                    <a:lnL>
                      <a:noFill/>
                    </a:lnL>
                    <a:lnR>
                      <a:noFill/>
                    </a:lnR>
                    <a:lnT>
                      <a:noFill/>
                    </a:lnT>
                    <a:lnB>
                      <a:noFill/>
                    </a:lnB>
                    <a:solidFill>
                      <a:srgbClr val="FFC7CE"/>
                    </a:solidFill>
                  </a:tcPr>
                </a:tc>
              </a:tr>
              <a:tr h="326519">
                <a:tc>
                  <a:txBody>
                    <a:bodyPr/>
                    <a:lstStyle/>
                    <a:p>
                      <a:pPr algn="l" fontAlgn="t"/>
                      <a:r>
                        <a:rPr lang="en-US" sz="1800" b="0" i="0" u="none" strike="noStrike">
                          <a:solidFill>
                            <a:srgbClr val="9C0006"/>
                          </a:solidFill>
                          <a:latin typeface="Calibri"/>
                        </a:rPr>
                        <a:t>asserter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IUI-13</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asserter role played by the entity while it performed IUI-20</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investigator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IUI-14</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investigator role played by the entity while it performed IUI-4</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a:solidFill>
                            <a:srgbClr val="9C0006"/>
                          </a:solidFill>
                          <a:latin typeface="Calibri"/>
                        </a:rPr>
                        <a:t>panoramic X-ray machine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IUI-15</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panoramic X-ray machine used for performing IUI-4</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a:solidFill>
                            <a:srgbClr val="9C0006"/>
                          </a:solidFill>
                          <a:latin typeface="Calibri"/>
                        </a:rPr>
                        <a:t>image bearer</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IUI-16</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image bearer in which IUI-5 is concretized and that participated in IUI-8</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interpreter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IUI-17</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interpreter role played by the entity while it performed IUI-7</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perceptor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IUI-18</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perceptor role played by the entity while it performed IUI-8</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dirty="0">
                          <a:solidFill>
                            <a:srgbClr val="9C0006"/>
                          </a:solidFill>
                          <a:latin typeface="Calibri"/>
                        </a:rPr>
                        <a:t>diagnostic criteria</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IUI-19</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diagnostic criteria used by the entity that performed IUI-7 to come to IUI-9</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dirty="0" smtClean="0">
                          <a:solidFill>
                            <a:srgbClr val="9C0006"/>
                          </a:solidFill>
                          <a:latin typeface="Calibri"/>
                        </a:rPr>
                        <a:t>study subject role</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IUI-22</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the study subject role which inheres in IUI-1</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r>
            </a:tbl>
          </a:graphicData>
        </a:graphic>
      </p:graphicFrame>
    </p:spTree>
    <p:extLst>
      <p:ext uri="{BB962C8B-B14F-4D97-AF65-F5344CB8AC3E}">
        <p14:creationId xmlns:p14="http://schemas.microsoft.com/office/powerpoint/2010/main" val="31749171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z="2400" smtClean="0"/>
              <a:t>Step 4: classify all entities in terms of realism-based ontologies  </a:t>
            </a:r>
          </a:p>
        </p:txBody>
      </p:sp>
      <p:sp>
        <p:nvSpPr>
          <p:cNvPr id="81923" name="Content Placeholder 5"/>
          <p:cNvSpPr>
            <a:spLocks noGrp="1"/>
          </p:cNvSpPr>
          <p:nvPr>
            <p:ph idx="1"/>
          </p:nvPr>
        </p:nvSpPr>
        <p:spPr>
          <a:xfrm>
            <a:off x="6096000" y="1752600"/>
            <a:ext cx="2819400" cy="4876800"/>
          </a:xfrm>
        </p:spPr>
        <p:txBody>
          <a:bodyPr/>
          <a:lstStyle/>
          <a:p>
            <a:r>
              <a:rPr lang="en-US" altLang="en-US" dirty="0" smtClean="0"/>
              <a:t>requires more ontological and philosophical skills than domain expertise or expertise with Protégé,</a:t>
            </a:r>
          </a:p>
          <a:p>
            <a:r>
              <a:rPr lang="en-US" altLang="en-US" dirty="0" smtClean="0"/>
              <a:t>not just term matching</a:t>
            </a:r>
          </a:p>
        </p:txBody>
      </p:sp>
      <p:graphicFrame>
        <p:nvGraphicFramePr>
          <p:cNvPr id="5" name="Table 4"/>
          <p:cNvGraphicFramePr>
            <a:graphicFrameLocks noGrp="1"/>
          </p:cNvGraphicFramePr>
          <p:nvPr/>
        </p:nvGraphicFramePr>
        <p:xfrm>
          <a:off x="214313" y="1873250"/>
          <a:ext cx="5756275" cy="4819653"/>
        </p:xfrm>
        <a:graphic>
          <a:graphicData uri="http://schemas.openxmlformats.org/drawingml/2006/table">
            <a:tbl>
              <a:tblPr/>
              <a:tblGrid>
                <a:gridCol w="1758168"/>
                <a:gridCol w="3998107"/>
              </a:tblGrid>
              <a:tr h="282259">
                <a:tc>
                  <a:txBody>
                    <a:bodyPr/>
                    <a:lstStyle/>
                    <a:p>
                      <a:pPr algn="ctr" fontAlgn="b"/>
                      <a:r>
                        <a:rPr lang="en-US" sz="1800" b="0" i="0" u="none" strike="noStrike" dirty="0">
                          <a:solidFill>
                            <a:schemeClr val="bg1"/>
                          </a:solidFill>
                          <a:latin typeface="Calibri"/>
                        </a:rPr>
                        <a:t>CLASS</a:t>
                      </a:r>
                    </a:p>
                  </a:txBody>
                  <a:tcPr marL="7930" marR="7930" marT="7931" marB="0" anchor="b">
                    <a:lnL>
                      <a:noFill/>
                    </a:lnL>
                    <a:lnR>
                      <a:noFill/>
                    </a:lnR>
                    <a:lnT>
                      <a:noFill/>
                    </a:lnT>
                    <a:lnB>
                      <a:noFill/>
                    </a:lnB>
                  </a:tcPr>
                </a:tc>
                <a:tc>
                  <a:txBody>
                    <a:bodyPr/>
                    <a:lstStyle/>
                    <a:p>
                      <a:pPr algn="ctr" fontAlgn="b"/>
                      <a:r>
                        <a:rPr lang="en-US" sz="1800" b="0" i="0" u="none" strike="noStrike" dirty="0">
                          <a:solidFill>
                            <a:schemeClr val="bg1"/>
                          </a:solidFill>
                          <a:latin typeface="Calibri"/>
                        </a:rPr>
                        <a:t>HIGHER CLASS</a:t>
                      </a:r>
                    </a:p>
                  </a:txBody>
                  <a:tcPr marL="7930" marR="7930" marT="7931" marB="0" anchor="b">
                    <a:lnL>
                      <a:noFill/>
                    </a:lnL>
                    <a:lnR>
                      <a:noFill/>
                    </a:lnR>
                    <a:lnT>
                      <a:noFill/>
                    </a:lnT>
                    <a:lnB>
                      <a:noFill/>
                    </a:lnB>
                  </a:tcPr>
                </a:tc>
              </a:tr>
              <a:tr h="282259">
                <a:tc>
                  <a:txBody>
                    <a:bodyPr/>
                    <a:lstStyle/>
                    <a:p>
                      <a:pPr algn="l" fontAlgn="t"/>
                      <a:r>
                        <a:rPr lang="en-US" sz="1800" b="0" i="0" u="none" strike="noStrike">
                          <a:solidFill>
                            <a:srgbClr val="006100"/>
                          </a:solidFill>
                          <a:latin typeface="Calibri"/>
                        </a:rPr>
                        <a:t>person</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BFO</a:t>
                      </a:r>
                      <a:r>
                        <a:rPr lang="en-US" sz="1800" b="0" i="0" u="none" strike="noStrike" dirty="0" smtClean="0">
                          <a:solidFill>
                            <a:srgbClr val="006100"/>
                          </a:solidFill>
                          <a:latin typeface="Calibri"/>
                        </a:rPr>
                        <a:t>:  Object</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patient identifier</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303511">
                <a:tc>
                  <a:txBody>
                    <a:bodyPr/>
                    <a:lstStyle/>
                    <a:p>
                      <a:pPr algn="l" fontAlgn="t"/>
                      <a:r>
                        <a:rPr lang="en-US" sz="1800" b="0" i="0" u="none" strike="noStrike">
                          <a:solidFill>
                            <a:srgbClr val="006100"/>
                          </a:solidFill>
                          <a:latin typeface="Calibri"/>
                        </a:rPr>
                        <a:t>assertion</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556586">
                <a:tc>
                  <a:txBody>
                    <a:bodyPr/>
                    <a:lstStyle/>
                    <a:p>
                      <a:pPr algn="l" fontAlgn="t"/>
                      <a:r>
                        <a:rPr lang="en-US" sz="1800" b="0" i="0" u="none" strike="noStrike">
                          <a:solidFill>
                            <a:srgbClr val="006100"/>
                          </a:solidFill>
                          <a:latin typeface="Calibri"/>
                        </a:rPr>
                        <a:t>technically investigating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OBI</a:t>
                      </a:r>
                      <a:r>
                        <a:rPr lang="en-US" sz="1800" b="0" i="0" u="none" strike="noStrike" dirty="0" smtClean="0">
                          <a:solidFill>
                            <a:srgbClr val="006100"/>
                          </a:solidFill>
                          <a:latin typeface="Calibri"/>
                        </a:rPr>
                        <a:t>:  Assay</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panoramic X-ray</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Image</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mouth</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Mouth</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interpreting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MFO</a:t>
                      </a:r>
                      <a:r>
                        <a:rPr lang="en-US" sz="1800" b="0" i="0" u="none" strike="noStrike" dirty="0" smtClean="0">
                          <a:solidFill>
                            <a:srgbClr val="006100"/>
                          </a:solidFill>
                          <a:latin typeface="Calibri"/>
                        </a:rPr>
                        <a:t>: Assessing</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seeing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BFO</a:t>
                      </a:r>
                      <a:r>
                        <a:rPr lang="en-US" sz="1800" b="0" i="0" u="none" strike="noStrike" dirty="0" smtClean="0">
                          <a:solidFill>
                            <a:srgbClr val="006100"/>
                          </a:solidFill>
                          <a:latin typeface="Calibri"/>
                        </a:rPr>
                        <a:t>:  Process</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diagnosis</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556586">
                <a:tc>
                  <a:txBody>
                    <a:bodyPr/>
                    <a:lstStyle/>
                    <a:p>
                      <a:pPr algn="l" fontAlgn="t"/>
                      <a:r>
                        <a:rPr lang="en-US" sz="1800" b="0" i="0" u="none" strike="noStrike">
                          <a:solidFill>
                            <a:srgbClr val="006100"/>
                          </a:solidFill>
                          <a:latin typeface="Calibri"/>
                        </a:rPr>
                        <a:t>condylar head of right TMJ</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Right </a:t>
                      </a:r>
                      <a:r>
                        <a:rPr lang="en-US" sz="1800" b="0" i="0" u="none" strike="noStrike" dirty="0" err="1">
                          <a:solidFill>
                            <a:srgbClr val="006100"/>
                          </a:solidFill>
                          <a:latin typeface="Calibri"/>
                        </a:rPr>
                        <a:t>condylar</a:t>
                      </a:r>
                      <a:r>
                        <a:rPr lang="en-US" sz="1800" b="0" i="0" u="none" strike="noStrike" dirty="0">
                          <a:solidFill>
                            <a:srgbClr val="006100"/>
                          </a:solidFill>
                          <a:latin typeface="Calibri"/>
                        </a:rPr>
                        <a:t> process of mandible</a:t>
                      </a:r>
                    </a:p>
                  </a:txBody>
                  <a:tcPr marL="7930" marR="7930" marT="7931" marB="0">
                    <a:lnL>
                      <a:noFill/>
                    </a:lnL>
                    <a:lnR>
                      <a:noFill/>
                    </a:lnR>
                    <a:lnT>
                      <a:noFill/>
                    </a:lnT>
                    <a:lnB>
                      <a:noFill/>
                    </a:lnB>
                    <a:solidFill>
                      <a:srgbClr val="C6EFCE"/>
                    </a:solidFill>
                  </a:tcPr>
                </a:tc>
              </a:tr>
              <a:tr h="287121">
                <a:tc>
                  <a:txBody>
                    <a:bodyPr/>
                    <a:lstStyle/>
                    <a:p>
                      <a:pPr algn="l" fontAlgn="t"/>
                      <a:r>
                        <a:rPr lang="en-US" sz="1800" b="0" i="0" u="none" strike="noStrike">
                          <a:solidFill>
                            <a:srgbClr val="006100"/>
                          </a:solidFill>
                          <a:latin typeface="Calibri"/>
                        </a:rPr>
                        <a:t>right TMJ</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Right </a:t>
                      </a:r>
                      <a:r>
                        <a:rPr lang="en-US" sz="1800" b="0" i="0" u="none" strike="noStrike" dirty="0" err="1">
                          <a:solidFill>
                            <a:srgbClr val="006100"/>
                          </a:solidFill>
                          <a:latin typeface="Calibri"/>
                        </a:rPr>
                        <a:t>temporomandibular</a:t>
                      </a:r>
                      <a:r>
                        <a:rPr lang="en-US" sz="1800" b="0" i="0" u="none" strike="noStrike" dirty="0">
                          <a:solidFill>
                            <a:srgbClr val="006100"/>
                          </a:solidFill>
                          <a:latin typeface="Calibri"/>
                        </a:rPr>
                        <a:t> joint</a:t>
                      </a: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9C0006"/>
                          </a:solidFill>
                          <a:latin typeface="Calibri"/>
                        </a:rPr>
                        <a:t>assigner role</a:t>
                      </a: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BFO</a:t>
                      </a:r>
                      <a:r>
                        <a:rPr lang="en-US" sz="1800" b="0" i="0" u="none" strike="noStrike" dirty="0" smtClean="0">
                          <a:solidFill>
                            <a:srgbClr val="9C0006"/>
                          </a:solidFill>
                          <a:latin typeface="Calibri"/>
                        </a:rPr>
                        <a: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r h="293259">
                <a:tc>
                  <a:txBody>
                    <a:bodyPr/>
                    <a:lstStyle/>
                    <a:p>
                      <a:pPr algn="l" fontAlgn="t"/>
                      <a:r>
                        <a:rPr lang="en-US" sz="1800" b="0" i="0" u="none" strike="noStrike" dirty="0">
                          <a:solidFill>
                            <a:srgbClr val="9C0006"/>
                          </a:solidFill>
                          <a:latin typeface="Calibri"/>
                        </a:rPr>
                        <a:t>assigning</a:t>
                      </a: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BFO</a:t>
                      </a:r>
                      <a:r>
                        <a:rPr lang="en-US" sz="1800" b="0" i="0" u="none" strike="noStrike" dirty="0" smtClean="0">
                          <a:solidFill>
                            <a:srgbClr val="9C0006"/>
                          </a:solidFill>
                          <a:latin typeface="Calibri"/>
                        </a:rPr>
                        <a:t>:  Process</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r h="282259">
                <a:tc>
                  <a:txBody>
                    <a:bodyPr/>
                    <a:lstStyle/>
                    <a:p>
                      <a:pPr algn="l" fontAlgn="t"/>
                      <a:r>
                        <a:rPr lang="en-US" sz="1800" b="0" i="0" u="none" strike="noStrike" dirty="0" smtClean="0">
                          <a:solidFill>
                            <a:srgbClr val="9C0006"/>
                          </a:solidFill>
                          <a:latin typeface="Calibri"/>
                        </a:rPr>
                        <a:t>study</a:t>
                      </a:r>
                      <a:r>
                        <a:rPr lang="en-US" sz="1800" b="0" i="0" u="none" strike="noStrike" baseline="0" dirty="0" smtClean="0">
                          <a:solidFill>
                            <a:srgbClr val="9C0006"/>
                          </a:solidFill>
                          <a:latin typeface="Calibri"/>
                        </a:rPr>
                        <a:t> subject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OBI:  Study subject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bl>
          </a:graphicData>
        </a:graphic>
      </p:graphicFrame>
    </p:spTree>
    <p:extLst>
      <p:ext uri="{BB962C8B-B14F-4D97-AF65-F5344CB8AC3E}">
        <p14:creationId xmlns:p14="http://schemas.microsoft.com/office/powerpoint/2010/main" val="21531605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z="3000" smtClean="0"/>
              <a:t>Step 5: specify relationships between these entities</a:t>
            </a:r>
          </a:p>
        </p:txBody>
      </p:sp>
      <p:sp>
        <p:nvSpPr>
          <p:cNvPr id="82947" name="Content Placeholder 2"/>
          <p:cNvSpPr>
            <a:spLocks noGrp="1"/>
          </p:cNvSpPr>
          <p:nvPr>
            <p:ph idx="1"/>
          </p:nvPr>
        </p:nvSpPr>
        <p:spPr/>
        <p:txBody>
          <a:bodyPr/>
          <a:lstStyle/>
          <a:p>
            <a:r>
              <a:rPr lang="en-US" altLang="en-US" smtClean="0"/>
              <a:t>For instance: </a:t>
            </a:r>
          </a:p>
          <a:p>
            <a:pPr lvl="1"/>
            <a:r>
              <a:rPr lang="en-US" altLang="en-US" smtClean="0"/>
              <a:t>at least during the taking of the X-ray the study subject role inheres in the patient being investigated:</a:t>
            </a:r>
          </a:p>
          <a:p>
            <a:pPr lvl="2"/>
            <a:r>
              <a:rPr lang="en-US" altLang="en-US" smtClean="0"/>
              <a:t>IUI-23 </a:t>
            </a:r>
            <a:r>
              <a:rPr lang="en-US" altLang="en-US" b="1" i="1" smtClean="0"/>
              <a:t>inheres-in</a:t>
            </a:r>
            <a:r>
              <a:rPr lang="en-US" altLang="en-US" smtClean="0"/>
              <a:t> IUI-1 </a:t>
            </a:r>
            <a:r>
              <a:rPr lang="en-US" altLang="en-US" b="1" i="1" smtClean="0"/>
              <a:t>during</a:t>
            </a:r>
            <a:r>
              <a:rPr lang="en-US" altLang="en-US" smtClean="0"/>
              <a:t> t1</a:t>
            </a:r>
          </a:p>
          <a:p>
            <a:pPr lvl="1"/>
            <a:r>
              <a:rPr lang="en-US" altLang="en-US" smtClean="0"/>
              <a:t>the patient participates at that time in the investigation</a:t>
            </a:r>
          </a:p>
          <a:p>
            <a:pPr lvl="2"/>
            <a:r>
              <a:rPr lang="en-US" altLang="en-US" smtClean="0"/>
              <a:t>IUI-4 </a:t>
            </a:r>
            <a:r>
              <a:rPr lang="en-US" altLang="en-US" b="1" i="1" smtClean="0"/>
              <a:t>has-participant</a:t>
            </a:r>
            <a:r>
              <a:rPr lang="en-US" altLang="en-US" smtClean="0"/>
              <a:t> IUI-1 </a:t>
            </a:r>
            <a:r>
              <a:rPr lang="en-US" altLang="en-US" b="1" i="1" smtClean="0"/>
              <a:t>during</a:t>
            </a:r>
            <a:r>
              <a:rPr lang="en-US" altLang="en-US" smtClean="0"/>
              <a:t> t1</a:t>
            </a:r>
          </a:p>
          <a:p>
            <a:r>
              <a:rPr lang="en-US" altLang="en-US" smtClean="0"/>
              <a:t>These relations need to follow the principles of the Relation Ontology.</a:t>
            </a:r>
          </a:p>
        </p:txBody>
      </p:sp>
      <p:sp>
        <p:nvSpPr>
          <p:cNvPr id="82948" name="Rectangle 4"/>
          <p:cNvSpPr>
            <a:spLocks noChangeArrowheads="1"/>
          </p:cNvSpPr>
          <p:nvPr/>
        </p:nvSpPr>
        <p:spPr bwMode="auto">
          <a:xfrm>
            <a:off x="447675" y="6211888"/>
            <a:ext cx="8696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a:solidFill>
                  <a:schemeClr val="bg1"/>
                </a:solidFill>
              </a:rPr>
              <a:t>Smith B, Ceusters W, Klagges B, Koehler J, Kumar A, Lomax J, Mungall C, Neuhaus F, Rector A, Rosse C. </a:t>
            </a:r>
            <a:r>
              <a:rPr lang="en-US" altLang="en-US" sz="1400">
                <a:solidFill>
                  <a:schemeClr val="bg1"/>
                </a:solidFill>
                <a:hlinkClick r:id="rId2"/>
              </a:rPr>
              <a:t>Relations in biomedical ontologies</a:t>
            </a:r>
            <a:r>
              <a:rPr lang="en-US" altLang="en-US" sz="1400">
                <a:solidFill>
                  <a:schemeClr val="bg1"/>
                </a:solidFill>
              </a:rPr>
              <a:t>, Genome Biology 2005, 6:R46.</a:t>
            </a:r>
          </a:p>
        </p:txBody>
      </p:sp>
    </p:spTree>
    <p:extLst>
      <p:ext uri="{BB962C8B-B14F-4D97-AF65-F5344CB8AC3E}">
        <p14:creationId xmlns:p14="http://schemas.microsoft.com/office/powerpoint/2010/main" val="35463744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z="2400" smtClean="0"/>
              <a:t>Step 6: outline all possible configurations of such entities for the sentence to be true </a:t>
            </a:r>
            <a:r>
              <a:rPr lang="en-US" altLang="en-US" sz="1400" smtClean="0"/>
              <a:t>(a one semester course on its own)</a:t>
            </a:r>
          </a:p>
        </p:txBody>
      </p:sp>
      <p:sp>
        <p:nvSpPr>
          <p:cNvPr id="3" name="Content Placeholder 2"/>
          <p:cNvSpPr>
            <a:spLocks noGrp="1"/>
          </p:cNvSpPr>
          <p:nvPr>
            <p:ph idx="1"/>
          </p:nvPr>
        </p:nvSpPr>
        <p:spPr>
          <a:xfrm>
            <a:off x="228600" y="1981200"/>
            <a:ext cx="8686800" cy="4648200"/>
          </a:xfrm>
        </p:spPr>
        <p:txBody>
          <a:bodyPr>
            <a:normAutofit/>
          </a:bodyPr>
          <a:lstStyle/>
          <a:p>
            <a:pPr>
              <a:defRPr/>
            </a:pPr>
            <a:r>
              <a:rPr lang="en-US" dirty="0" smtClean="0"/>
              <a:t>Such outlines are collections of relational expressions of the sort just described,</a:t>
            </a:r>
          </a:p>
          <a:p>
            <a:pPr>
              <a:defRPr/>
            </a:pPr>
            <a:r>
              <a:rPr lang="en-US" dirty="0" smtClean="0"/>
              <a:t>Variant configurations for the example:</a:t>
            </a:r>
          </a:p>
          <a:p>
            <a:pPr lvl="1">
              <a:defRPr/>
            </a:pPr>
            <a:r>
              <a:rPr lang="en-US" dirty="0" err="1" smtClean="0"/>
              <a:t>perceptor</a:t>
            </a:r>
            <a:r>
              <a:rPr lang="en-US" dirty="0" smtClean="0"/>
              <a:t> and interpreter are the same or distinct human beings,</a:t>
            </a:r>
          </a:p>
          <a:p>
            <a:pPr lvl="1">
              <a:defRPr/>
            </a:pPr>
            <a:r>
              <a:rPr lang="en-US" dirty="0" smtClean="0"/>
              <a:t>the X-ray machine is unreliable and produced artifacts which the interpreter thought to be signs motivating his diagnosis, while the patient has indeed the disorder specified by the diagnosis (the clinician was lucky)</a:t>
            </a:r>
          </a:p>
          <a:p>
            <a:pPr lvl="1">
              <a:defRPr/>
            </a:pPr>
            <a:r>
              <a:rPr lang="en-US" dirty="0" smtClean="0"/>
              <a:t>…</a:t>
            </a:r>
            <a:endParaRPr lang="en-US" dirty="0"/>
          </a:p>
        </p:txBody>
      </p:sp>
    </p:spTree>
    <p:extLst>
      <p:ext uri="{BB962C8B-B14F-4D97-AF65-F5344CB8AC3E}">
        <p14:creationId xmlns:p14="http://schemas.microsoft.com/office/powerpoint/2010/main" val="20357904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mtClean="0"/>
              <a:t>Methodology (2): for each dataset</a:t>
            </a:r>
          </a:p>
        </p:txBody>
      </p:sp>
      <p:sp>
        <p:nvSpPr>
          <p:cNvPr id="84995" name="Content Placeholder 2"/>
          <p:cNvSpPr>
            <a:spLocks noGrp="1"/>
          </p:cNvSpPr>
          <p:nvPr>
            <p:ph idx="1"/>
          </p:nvPr>
        </p:nvSpPr>
        <p:spPr/>
        <p:txBody>
          <a:bodyPr/>
          <a:lstStyle/>
          <a:p>
            <a:r>
              <a:rPr lang="en-US" altLang="en-US" smtClean="0"/>
              <a:t>Build a formal template which describes:</a:t>
            </a:r>
          </a:p>
          <a:p>
            <a:pPr lvl="1"/>
            <a:r>
              <a:rPr lang="en-US" altLang="en-US" smtClean="0"/>
              <a:t>the results of steps 4-6 of the 1</a:t>
            </a:r>
            <a:r>
              <a:rPr lang="en-US" altLang="en-US" baseline="30000" smtClean="0"/>
              <a:t>st</a:t>
            </a:r>
            <a:r>
              <a:rPr lang="en-US" altLang="en-US" smtClean="0"/>
              <a:t> order analysis,</a:t>
            </a:r>
          </a:p>
          <a:p>
            <a:pPr lvl="1"/>
            <a:r>
              <a:rPr lang="en-US" altLang="en-US" smtClean="0"/>
              <a:t>the relationships between:</a:t>
            </a:r>
          </a:p>
          <a:p>
            <a:pPr lvl="2"/>
            <a:r>
              <a:rPr lang="en-US" altLang="en-US" smtClean="0"/>
              <a:t>the 1</a:t>
            </a:r>
            <a:r>
              <a:rPr lang="en-US" altLang="en-US" baseline="30000" smtClean="0"/>
              <a:t>st</a:t>
            </a:r>
            <a:r>
              <a:rPr lang="en-US" altLang="en-US" smtClean="0"/>
              <a:t> order entities and the corresponding data items in the data set,</a:t>
            </a:r>
          </a:p>
          <a:p>
            <a:pPr lvl="2"/>
            <a:r>
              <a:rPr lang="en-US" altLang="en-US" smtClean="0"/>
              <a:t>data items themselves.</a:t>
            </a:r>
          </a:p>
          <a:p>
            <a:r>
              <a:rPr lang="en-US" altLang="en-US" smtClean="0"/>
              <a:t>Build a prototype able to generate on the basis of the template for each subject (patient) in the dataset an RT-compatible representation of his 1</a:t>
            </a:r>
            <a:r>
              <a:rPr lang="en-US" altLang="en-US" baseline="30000" smtClean="0"/>
              <a:t>st</a:t>
            </a:r>
            <a:r>
              <a:rPr lang="en-US" altLang="en-US" smtClean="0"/>
              <a:t> and 2</a:t>
            </a:r>
            <a:r>
              <a:rPr lang="en-US" altLang="en-US" baseline="30000" smtClean="0"/>
              <a:t>nd</a:t>
            </a:r>
            <a:r>
              <a:rPr lang="en-US" altLang="en-US" smtClean="0"/>
              <a:t> order entities.</a:t>
            </a:r>
          </a:p>
        </p:txBody>
      </p:sp>
    </p:spTree>
    <p:extLst>
      <p:ext uri="{BB962C8B-B14F-4D97-AF65-F5344CB8AC3E}">
        <p14:creationId xmlns:p14="http://schemas.microsoft.com/office/powerpoint/2010/main" val="13480414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mtClean="0"/>
              <a:t>The template</a:t>
            </a:r>
          </a:p>
        </p:txBody>
      </p:sp>
      <p:sp>
        <p:nvSpPr>
          <p:cNvPr id="86019" name="Slide Number Placeholder 3"/>
          <p:cNvSpPr>
            <a:spLocks noGrp="1"/>
          </p:cNvSpPr>
          <p:nvPr>
            <p:ph type="sldNum" sz="quarter" idx="4294967295"/>
          </p:nvPr>
        </p:nvSpPr>
        <p:spPr>
          <a:xfrm>
            <a:off x="723900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BB0C5E8-B5B4-4E5B-A063-4A18111D9F63}" type="slidenum">
              <a:rPr lang="en-US" altLang="en-US" sz="1400" b="0">
                <a:solidFill>
                  <a:schemeClr val="bg1"/>
                </a:solidFill>
              </a:rPr>
              <a:pPr eaLnBrk="1" hangingPunct="1"/>
              <a:t>68</a:t>
            </a:fld>
            <a:endParaRPr lang="en-US" altLang="en-US" sz="1400" b="0">
              <a:solidFill>
                <a:schemeClr val="bg1"/>
              </a:solidFill>
            </a:endParaRPr>
          </a:p>
        </p:txBody>
      </p:sp>
      <p:pic>
        <p:nvPicPr>
          <p:cNvPr id="860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2154238"/>
            <a:ext cx="905827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0459459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difficult ?</a:t>
            </a:r>
            <a:endParaRPr lang="en-US" dirty="0"/>
          </a:p>
        </p:txBody>
      </p:sp>
      <p:sp>
        <p:nvSpPr>
          <p:cNvPr id="3" name="Content Placeholder 2"/>
          <p:cNvSpPr>
            <a:spLocks noGrp="1"/>
          </p:cNvSpPr>
          <p:nvPr>
            <p:ph idx="1"/>
          </p:nvPr>
        </p:nvSpPr>
        <p:spPr/>
        <p:txBody>
          <a:bodyPr/>
          <a:lstStyle/>
          <a:p>
            <a:pPr algn="ctr"/>
            <a:r>
              <a:rPr lang="en-US" sz="3600" dirty="0"/>
              <a:t>you </a:t>
            </a:r>
            <a:r>
              <a:rPr lang="en-US" sz="3600" dirty="0" err="1" smtClean="0"/>
              <a:t>betcha</a:t>
            </a:r>
            <a:r>
              <a:rPr lang="en-US" sz="3600" dirty="0" smtClean="0"/>
              <a:t>!</a:t>
            </a:r>
          </a:p>
          <a:p>
            <a:pPr algn="ctr"/>
            <a:endParaRPr lang="en-US" sz="3600" dirty="0"/>
          </a:p>
          <a:p>
            <a:pPr algn="ctr"/>
            <a:r>
              <a:rPr lang="en-US" sz="3600" dirty="0" smtClean="0"/>
              <a:t>But if interested:</a:t>
            </a:r>
          </a:p>
          <a:p>
            <a:pPr algn="ctr"/>
            <a:r>
              <a:rPr lang="en-US" sz="3600" dirty="0" smtClean="0"/>
              <a:t>700 Course in Referent Tracking</a:t>
            </a:r>
          </a:p>
        </p:txBody>
      </p:sp>
    </p:spTree>
    <p:extLst>
      <p:ext uri="{BB962C8B-B14F-4D97-AF65-F5344CB8AC3E}">
        <p14:creationId xmlns:p14="http://schemas.microsoft.com/office/powerpoint/2010/main" val="3415138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types of study design</a:t>
            </a:r>
            <a:endParaRPr lang="en-US"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000" b="1" u="sng" dirty="0" smtClean="0"/>
              <a:t>Ethnography</a:t>
            </a:r>
            <a:r>
              <a:rPr lang="en-US" dirty="0" smtClean="0"/>
              <a:t>:</a:t>
            </a:r>
          </a:p>
          <a:p>
            <a:pPr lvl="1">
              <a:buFont typeface="Arial" panose="020B0604020202020204" pitchFamily="34" charset="0"/>
              <a:buChar char="•"/>
            </a:pPr>
            <a:r>
              <a:rPr lang="en-US" sz="1800" dirty="0" smtClean="0"/>
              <a:t>Portrait </a:t>
            </a:r>
            <a:r>
              <a:rPr lang="en-US" sz="1800" dirty="0"/>
              <a:t>of people-study of the story and culture of a group usually to develop cultural awareness </a:t>
            </a:r>
            <a:r>
              <a:rPr lang="en-US" sz="1800" dirty="0" smtClean="0"/>
              <a:t>and sensitivity;</a:t>
            </a:r>
            <a:r>
              <a:rPr lang="en-US" sz="1800" dirty="0"/>
              <a:t>	</a:t>
            </a:r>
          </a:p>
          <a:p>
            <a:pPr>
              <a:buFont typeface="Arial" panose="020B0604020202020204" pitchFamily="34" charset="0"/>
              <a:buChar char="•"/>
            </a:pPr>
            <a:r>
              <a:rPr lang="en-US" sz="2000" b="1" u="sng" dirty="0" smtClean="0"/>
              <a:t>Phenomenology</a:t>
            </a:r>
            <a:r>
              <a:rPr lang="en-US" b="1" dirty="0" smtClean="0"/>
              <a:t>:</a:t>
            </a:r>
          </a:p>
          <a:p>
            <a:pPr lvl="1">
              <a:buFont typeface="Arial" panose="020B0604020202020204" pitchFamily="34" charset="0"/>
              <a:buChar char="•"/>
            </a:pPr>
            <a:r>
              <a:rPr lang="en-US" sz="1800" dirty="0" smtClean="0"/>
              <a:t>Study </a:t>
            </a:r>
            <a:r>
              <a:rPr lang="en-US" sz="1800" dirty="0"/>
              <a:t>of individual’s lived experiences of events-e.g. the experience of AIDS </a:t>
            </a:r>
            <a:r>
              <a:rPr lang="en-US" sz="1800" dirty="0" smtClean="0"/>
              <a:t>care;</a:t>
            </a:r>
            <a:r>
              <a:rPr lang="en-US" sz="2000" dirty="0"/>
              <a:t>	</a:t>
            </a:r>
          </a:p>
          <a:p>
            <a:pPr>
              <a:buFont typeface="Arial" panose="020B0604020202020204" pitchFamily="34" charset="0"/>
              <a:buChar char="•"/>
            </a:pPr>
            <a:r>
              <a:rPr lang="en-US" sz="2000" b="1" u="sng" dirty="0"/>
              <a:t>Grounded </a:t>
            </a:r>
            <a:r>
              <a:rPr lang="en-US" sz="2000" b="1" u="sng" dirty="0" smtClean="0"/>
              <a:t>Theory</a:t>
            </a:r>
            <a:r>
              <a:rPr lang="en-US" sz="2000" b="1" dirty="0" smtClean="0"/>
              <a:t>:</a:t>
            </a:r>
          </a:p>
          <a:p>
            <a:pPr lvl="1">
              <a:buFont typeface="Arial" panose="020B0604020202020204" pitchFamily="34" charset="0"/>
              <a:buChar char="•"/>
            </a:pPr>
            <a:r>
              <a:rPr lang="en-US" sz="1800" dirty="0" smtClean="0"/>
              <a:t>Going </a:t>
            </a:r>
            <a:r>
              <a:rPr lang="en-US" sz="1800" dirty="0"/>
              <a:t>beyond adding to the existing body of knowledge-developing a </a:t>
            </a:r>
            <a:r>
              <a:rPr lang="en-US" sz="1800" dirty="0" smtClean="0"/>
              <a:t>new theory </a:t>
            </a:r>
            <a:r>
              <a:rPr lang="en-US" sz="1800" dirty="0"/>
              <a:t>about a phenomenon-theory grounded on </a:t>
            </a:r>
            <a:r>
              <a:rPr lang="en-US" sz="1800" dirty="0" smtClean="0"/>
              <a:t>data;</a:t>
            </a:r>
            <a:r>
              <a:rPr lang="en-US" dirty="0"/>
              <a:t>	</a:t>
            </a:r>
          </a:p>
          <a:p>
            <a:pPr>
              <a:buFont typeface="Arial" panose="020B0604020202020204" pitchFamily="34" charset="0"/>
              <a:buChar char="•"/>
            </a:pPr>
            <a:r>
              <a:rPr lang="en-US" sz="2000" b="1" u="sng" dirty="0"/>
              <a:t>Participatory action </a:t>
            </a:r>
            <a:r>
              <a:rPr lang="en-US" sz="2000" b="1" u="sng" dirty="0" smtClean="0"/>
              <a:t>research</a:t>
            </a:r>
            <a:r>
              <a:rPr lang="en-US" sz="2000" b="1" dirty="0" smtClean="0"/>
              <a:t>:</a:t>
            </a:r>
          </a:p>
          <a:p>
            <a:pPr lvl="1">
              <a:buFont typeface="Arial" panose="020B0604020202020204" pitchFamily="34" charset="0"/>
              <a:buChar char="•"/>
            </a:pPr>
            <a:r>
              <a:rPr lang="en-US" sz="1800" dirty="0" smtClean="0"/>
              <a:t>Individuals </a:t>
            </a:r>
            <a:r>
              <a:rPr lang="en-US" sz="1800" dirty="0"/>
              <a:t>&amp; groups researching their own personal beings, socio-cultural settings and </a:t>
            </a:r>
            <a:r>
              <a:rPr lang="en-US" sz="1800" dirty="0" smtClean="0"/>
              <a:t>experiences;</a:t>
            </a:r>
            <a:r>
              <a:rPr lang="en-US" sz="1800" dirty="0"/>
              <a:t>	</a:t>
            </a:r>
          </a:p>
          <a:p>
            <a:pPr>
              <a:buFont typeface="Arial" panose="020B0604020202020204" pitchFamily="34" charset="0"/>
              <a:buChar char="•"/>
            </a:pPr>
            <a:r>
              <a:rPr lang="en-US" sz="2000" b="1" u="sng" dirty="0"/>
              <a:t>Case </a:t>
            </a:r>
            <a:r>
              <a:rPr lang="en-US" sz="2000" b="1" u="sng" dirty="0" smtClean="0"/>
              <a:t>study</a:t>
            </a:r>
            <a:r>
              <a:rPr lang="en-US" sz="2000" dirty="0" smtClean="0"/>
              <a:t>:</a:t>
            </a:r>
          </a:p>
          <a:p>
            <a:pPr lvl="1">
              <a:buFont typeface="Arial" panose="020B0604020202020204" pitchFamily="34" charset="0"/>
              <a:buChar char="•"/>
            </a:pPr>
            <a:r>
              <a:rPr lang="en-US" sz="1800" dirty="0" smtClean="0"/>
              <a:t>In-depth </a:t>
            </a:r>
            <a:r>
              <a:rPr lang="en-US" sz="1800" dirty="0"/>
              <a:t>investigation of a single or small number of units at a point (over a </a:t>
            </a:r>
            <a:r>
              <a:rPr lang="en-US" sz="1800" dirty="0" smtClean="0"/>
              <a:t>period) in time.</a:t>
            </a:r>
            <a:endParaRPr lang="en-US" sz="1800" dirty="0"/>
          </a:p>
          <a:p>
            <a:pPr>
              <a:buFont typeface="Arial" panose="020B0604020202020204" pitchFamily="34" charset="0"/>
              <a:buChar char="•"/>
            </a:pPr>
            <a:endParaRPr lang="en-US" sz="1800" dirty="0"/>
          </a:p>
        </p:txBody>
      </p:sp>
      <p:sp>
        <p:nvSpPr>
          <p:cNvPr id="4" name="Rectangle 3"/>
          <p:cNvSpPr/>
          <p:nvPr/>
        </p:nvSpPr>
        <p:spPr>
          <a:xfrm>
            <a:off x="4368800" y="6324600"/>
            <a:ext cx="4572000" cy="461665"/>
          </a:xfrm>
          <a:prstGeom prst="rect">
            <a:avLst/>
          </a:prstGeom>
        </p:spPr>
        <p:txBody>
          <a:bodyPr>
            <a:spAutoFit/>
          </a:bodyPr>
          <a:lstStyle/>
          <a:p>
            <a:pPr algn="r"/>
            <a:r>
              <a:rPr lang="en-US" sz="1200" b="0" dirty="0" smtClean="0">
                <a:solidFill>
                  <a:srgbClr val="FFFFFF"/>
                </a:solidFill>
                <a:latin typeface="Arial" panose="020B0604020202020204" pitchFamily="34" charset="0"/>
              </a:rPr>
              <a:t>Joan LaFrance.</a:t>
            </a:r>
            <a:r>
              <a:rPr lang="en-US" sz="1200" b="0" dirty="0" smtClean="0">
                <a:solidFill>
                  <a:srgbClr val="000000"/>
                </a:solidFill>
                <a:latin typeface="Arial" panose="020B0604020202020204" pitchFamily="34" charset="0"/>
              </a:rPr>
              <a:t> </a:t>
            </a:r>
            <a:r>
              <a:rPr lang="en-US" sz="1200" b="0" dirty="0">
                <a:solidFill>
                  <a:srgbClr val="FFFFFF"/>
                </a:solidFill>
                <a:latin typeface="Arial" panose="020B0604020202020204" pitchFamily="34" charset="0"/>
              </a:rPr>
              <a:t>Fundamentals of Qualitative </a:t>
            </a:r>
            <a:r>
              <a:rPr lang="en-US" sz="1200" b="0" dirty="0" smtClean="0">
                <a:solidFill>
                  <a:srgbClr val="FFFFFF"/>
                </a:solidFill>
                <a:latin typeface="Arial" panose="020B0604020202020204" pitchFamily="34" charset="0"/>
              </a:rPr>
              <a:t>Research. AIHEC </a:t>
            </a:r>
            <a:r>
              <a:rPr lang="en-US" sz="1200" b="0" dirty="0">
                <a:solidFill>
                  <a:srgbClr val="FFFFFF"/>
                </a:solidFill>
                <a:latin typeface="Arial" panose="020B0604020202020204" pitchFamily="34" charset="0"/>
              </a:rPr>
              <a:t>NARCH </a:t>
            </a:r>
            <a:r>
              <a:rPr lang="en-US" sz="1200" b="0" dirty="0" smtClean="0">
                <a:solidFill>
                  <a:srgbClr val="FFFFFF"/>
                </a:solidFill>
                <a:latin typeface="Arial" panose="020B0604020202020204" pitchFamily="34" charset="0"/>
              </a:rPr>
              <a:t>Meeting Din</a:t>
            </a:r>
            <a:r>
              <a:rPr lang="az-Cyrl-AZ" sz="1200" b="0" dirty="0">
                <a:solidFill>
                  <a:srgbClr val="FFFFFF"/>
                </a:solidFill>
                <a:latin typeface="Arial" panose="020B0604020202020204" pitchFamily="34" charset="0"/>
              </a:rPr>
              <a:t>ѐ</a:t>
            </a:r>
            <a:r>
              <a:rPr lang="en-US" sz="1200" b="0" dirty="0" smtClean="0">
                <a:solidFill>
                  <a:srgbClr val="FFFFFF"/>
                </a:solidFill>
                <a:latin typeface="Arial" panose="020B0604020202020204" pitchFamily="34" charset="0"/>
              </a:rPr>
              <a:t>College. June </a:t>
            </a:r>
            <a:r>
              <a:rPr lang="en-US" sz="1200" b="0" dirty="0">
                <a:solidFill>
                  <a:srgbClr val="FFFFFF"/>
                </a:solidFill>
                <a:latin typeface="Arial" panose="020B0604020202020204" pitchFamily="34" charset="0"/>
              </a:rPr>
              <a:t>25, 2015</a:t>
            </a:r>
            <a:endParaRPr lang="en-US" sz="1200" dirty="0"/>
          </a:p>
        </p:txBody>
      </p:sp>
    </p:spTree>
    <p:extLst>
      <p:ext uri="{BB962C8B-B14F-4D97-AF65-F5344CB8AC3E}">
        <p14:creationId xmlns:p14="http://schemas.microsoft.com/office/powerpoint/2010/main" val="105284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QRM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a:t>
            </a:r>
            <a:endParaRPr lang="en-US" sz="2800" dirty="0"/>
          </a:p>
          <a:p>
            <a:pPr>
              <a:buFont typeface="Arial" panose="020B0604020202020204" pitchFamily="34" charset="0"/>
              <a:buChar char="•"/>
            </a:pPr>
            <a:r>
              <a:rPr lang="en-US" sz="2800" dirty="0" smtClean="0"/>
              <a:t>Interviews</a:t>
            </a:r>
            <a:endParaRPr lang="en-US" sz="2800" dirty="0"/>
          </a:p>
          <a:p>
            <a:pPr>
              <a:buFont typeface="Arial" panose="020B0604020202020204" pitchFamily="34" charset="0"/>
              <a:buChar char="•"/>
            </a:pPr>
            <a:r>
              <a:rPr lang="en-US" sz="2800" dirty="0" smtClean="0"/>
              <a:t>Focus </a:t>
            </a:r>
            <a:r>
              <a:rPr lang="en-US" sz="2800" dirty="0"/>
              <a:t>groups</a:t>
            </a:r>
          </a:p>
          <a:p>
            <a:pPr>
              <a:buFont typeface="Arial" panose="020B0604020202020204" pitchFamily="34" charset="0"/>
              <a:buChar char="•"/>
            </a:pPr>
            <a:r>
              <a:rPr lang="en-US" sz="2800" dirty="0" smtClean="0"/>
              <a:t>Observation</a:t>
            </a:r>
            <a:endParaRPr lang="en-US" sz="2800" dirty="0"/>
          </a:p>
          <a:p>
            <a:pPr>
              <a:buFont typeface="Arial" panose="020B0604020202020204" pitchFamily="34" charset="0"/>
              <a:buChar char="•"/>
            </a:pPr>
            <a:r>
              <a:rPr lang="en-US" sz="2800" dirty="0" smtClean="0"/>
              <a:t>(</a:t>
            </a:r>
            <a:r>
              <a:rPr lang="en-US" sz="2800" dirty="0"/>
              <a:t>Data) extraction</a:t>
            </a:r>
          </a:p>
          <a:p>
            <a:pPr>
              <a:buFont typeface="Arial" panose="020B0604020202020204" pitchFamily="34" charset="0"/>
              <a:buChar char="•"/>
            </a:pPr>
            <a:r>
              <a:rPr lang="en-US" sz="2800" dirty="0" smtClean="0"/>
              <a:t>Secondary </a:t>
            </a:r>
            <a:r>
              <a:rPr lang="en-US" sz="2800" dirty="0"/>
              <a:t>data </a:t>
            </a:r>
            <a:r>
              <a:rPr lang="en-US" sz="2800" dirty="0" smtClean="0"/>
              <a:t>sources</a:t>
            </a:r>
          </a:p>
          <a:p>
            <a:pPr>
              <a:buFont typeface="Arial" panose="020B0604020202020204" pitchFamily="34" charset="0"/>
              <a:buChar char="•"/>
            </a:pPr>
            <a:r>
              <a:rPr lang="en-US" sz="2800" dirty="0" smtClean="0"/>
              <a:t>Ethnography</a:t>
            </a:r>
            <a:endParaRPr lang="en-US" sz="2800" dirty="0"/>
          </a:p>
        </p:txBody>
      </p:sp>
      <p:sp>
        <p:nvSpPr>
          <p:cNvPr id="4" name="TextBox 3"/>
          <p:cNvSpPr txBox="1"/>
          <p:nvPr/>
        </p:nvSpPr>
        <p:spPr>
          <a:xfrm>
            <a:off x="4724400" y="3886200"/>
            <a:ext cx="4038600" cy="1200329"/>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smtClean="0">
                <a:solidFill>
                  <a:schemeClr val="bg1"/>
                </a:solidFill>
              </a:rPr>
              <a:t>Data collected for different purposes</a:t>
            </a:r>
          </a:p>
          <a:p>
            <a:pPr marL="457200" indent="-457200" algn="l">
              <a:buFont typeface="Arial" panose="020B0604020202020204" pitchFamily="34" charset="0"/>
              <a:buChar char="•"/>
            </a:pPr>
            <a:r>
              <a:rPr lang="en-US" sz="2400" b="0" dirty="0" smtClean="0">
                <a:solidFill>
                  <a:schemeClr val="bg1"/>
                </a:solidFill>
              </a:rPr>
              <a:t>Secondary use</a:t>
            </a:r>
            <a:endParaRPr lang="en-US" sz="2400" b="0" dirty="0">
              <a:solidFill>
                <a:schemeClr val="bg1"/>
              </a:solidFill>
            </a:endParaRPr>
          </a:p>
        </p:txBody>
      </p:sp>
      <p:cxnSp>
        <p:nvCxnSpPr>
          <p:cNvPr id="5" name="Straight Arrow Connector 4"/>
          <p:cNvCxnSpPr/>
          <p:nvPr/>
        </p:nvCxnSpPr>
        <p:spPr bwMode="auto">
          <a:xfrm flipV="1">
            <a:off x="4495800" y="4541460"/>
            <a:ext cx="208280" cy="1456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29603279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Data </a:t>
            </a:r>
            <a:r>
              <a:rPr lang="en-US" dirty="0" smtClean="0"/>
              <a:t>Collection in QRM</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Survey</a:t>
            </a:r>
            <a:endParaRPr lang="en-US" sz="2800" dirty="0"/>
          </a:p>
          <a:p>
            <a:pPr>
              <a:buFont typeface="Arial" panose="020B0604020202020204" pitchFamily="34" charset="0"/>
              <a:buChar char="•"/>
            </a:pPr>
            <a:r>
              <a:rPr lang="en-US" sz="2800" dirty="0" smtClean="0"/>
              <a:t>Interviews</a:t>
            </a:r>
            <a:endParaRPr lang="en-US" sz="2800" dirty="0"/>
          </a:p>
          <a:p>
            <a:pPr>
              <a:buFont typeface="Arial" panose="020B0604020202020204" pitchFamily="34" charset="0"/>
              <a:buChar char="•"/>
            </a:pPr>
            <a:r>
              <a:rPr lang="en-US" sz="2800" dirty="0" smtClean="0"/>
              <a:t>Focus </a:t>
            </a:r>
            <a:r>
              <a:rPr lang="en-US" sz="2800" dirty="0"/>
              <a:t>groups</a:t>
            </a:r>
          </a:p>
          <a:p>
            <a:pPr>
              <a:buFont typeface="Arial" panose="020B0604020202020204" pitchFamily="34" charset="0"/>
              <a:buChar char="•"/>
            </a:pPr>
            <a:r>
              <a:rPr lang="en-US" sz="2800" dirty="0" smtClean="0"/>
              <a:t>Observation</a:t>
            </a:r>
            <a:endParaRPr lang="en-US" sz="2800" dirty="0"/>
          </a:p>
          <a:p>
            <a:pPr>
              <a:buFont typeface="Arial" panose="020B0604020202020204" pitchFamily="34" charset="0"/>
              <a:buChar char="•"/>
            </a:pPr>
            <a:r>
              <a:rPr lang="en-US" sz="2800" dirty="0" smtClean="0"/>
              <a:t>(</a:t>
            </a:r>
            <a:r>
              <a:rPr lang="en-US" sz="2800" dirty="0"/>
              <a:t>Data) extraction</a:t>
            </a:r>
          </a:p>
          <a:p>
            <a:pPr>
              <a:buFont typeface="Arial" panose="020B0604020202020204" pitchFamily="34" charset="0"/>
              <a:buChar char="•"/>
            </a:pPr>
            <a:r>
              <a:rPr lang="en-US" sz="2800" dirty="0" smtClean="0"/>
              <a:t>Secondary </a:t>
            </a:r>
            <a:r>
              <a:rPr lang="en-US" sz="2800" dirty="0"/>
              <a:t>data </a:t>
            </a:r>
            <a:r>
              <a:rPr lang="en-US" sz="2800" dirty="0" smtClean="0"/>
              <a:t>sources</a:t>
            </a:r>
          </a:p>
          <a:p>
            <a:pPr>
              <a:buFont typeface="Arial" panose="020B0604020202020204" pitchFamily="34" charset="0"/>
              <a:buChar char="•"/>
            </a:pPr>
            <a:r>
              <a:rPr lang="en-US" sz="2800" dirty="0" smtClean="0"/>
              <a:t>Ethnography</a:t>
            </a:r>
            <a:endParaRPr lang="en-US" sz="2800" dirty="0"/>
          </a:p>
        </p:txBody>
      </p:sp>
      <p:sp>
        <p:nvSpPr>
          <p:cNvPr id="4" name="TextBox 3"/>
          <p:cNvSpPr txBox="1"/>
          <p:nvPr/>
        </p:nvSpPr>
        <p:spPr>
          <a:xfrm>
            <a:off x="4800600" y="4221540"/>
            <a:ext cx="4038600" cy="1569660"/>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smtClean="0">
                <a:solidFill>
                  <a:schemeClr val="bg1"/>
                </a:solidFill>
              </a:rPr>
              <a:t>Understandings </a:t>
            </a:r>
            <a:r>
              <a:rPr lang="en-US" sz="2400" b="0" dirty="0">
                <a:solidFill>
                  <a:schemeClr val="bg1"/>
                </a:solidFill>
              </a:rPr>
              <a:t>of culture through representation of </a:t>
            </a:r>
            <a:r>
              <a:rPr lang="en-US" sz="2400" b="0" dirty="0" smtClean="0">
                <a:solidFill>
                  <a:schemeClr val="bg1"/>
                </a:solidFill>
              </a:rPr>
              <a:t>'insider's </a:t>
            </a:r>
            <a:r>
              <a:rPr lang="en-US" sz="2400" b="0" dirty="0">
                <a:solidFill>
                  <a:schemeClr val="bg1"/>
                </a:solidFill>
              </a:rPr>
              <a:t>point of view</a:t>
            </a:r>
            <a:r>
              <a:rPr lang="en-US" sz="2400" b="0" dirty="0" smtClean="0">
                <a:solidFill>
                  <a:schemeClr val="bg1"/>
                </a:solidFill>
              </a:rPr>
              <a:t>.’</a:t>
            </a:r>
          </a:p>
          <a:p>
            <a:pPr marL="457200" indent="-457200" algn="l">
              <a:buFont typeface="Arial" panose="020B0604020202020204" pitchFamily="34" charset="0"/>
              <a:buChar char="•"/>
            </a:pPr>
            <a:r>
              <a:rPr lang="en-US" sz="2400" b="0" dirty="0" smtClean="0">
                <a:solidFill>
                  <a:schemeClr val="bg1"/>
                </a:solidFill>
              </a:rPr>
              <a:t>Participating </a:t>
            </a:r>
            <a:r>
              <a:rPr lang="en-US" sz="2400" b="0" dirty="0" smtClean="0">
                <a:solidFill>
                  <a:schemeClr val="bg1"/>
                </a:solidFill>
              </a:rPr>
              <a:t>observation.</a:t>
            </a:r>
            <a:endParaRPr lang="en-US" sz="2400" b="0" dirty="0">
              <a:solidFill>
                <a:schemeClr val="bg1"/>
              </a:solidFill>
            </a:endParaRPr>
          </a:p>
        </p:txBody>
      </p:sp>
      <p:cxnSp>
        <p:nvCxnSpPr>
          <p:cNvPr id="5" name="Straight Arrow Connector 4"/>
          <p:cNvCxnSpPr/>
          <p:nvPr/>
        </p:nvCxnSpPr>
        <p:spPr bwMode="auto">
          <a:xfrm>
            <a:off x="2799080" y="5029200"/>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a:t>
            </a:r>
            <a:r>
              <a:rPr lang="en-US" sz="1200" b="0" dirty="0" smtClean="0">
                <a:solidFill>
                  <a:schemeClr val="bg1"/>
                </a:solidFill>
                <a:latin typeface="FuturaStd-Book"/>
              </a:rPr>
              <a:t>Data </a:t>
            </a:r>
            <a:r>
              <a:rPr lang="en-US" sz="1200" b="0" dirty="0">
                <a:solidFill>
                  <a:schemeClr val="bg1"/>
                </a:solidFill>
                <a:latin typeface="FuturaStd-Book"/>
              </a:rPr>
              <a:t>Collection </a:t>
            </a:r>
            <a:r>
              <a:rPr lang="en-US" sz="1200" b="0" dirty="0" smtClean="0">
                <a:solidFill>
                  <a:schemeClr val="bg1"/>
                </a:solidFill>
                <a:latin typeface="FuturaStd-Book"/>
              </a:rPr>
              <a:t>Methods: Semi-Structured </a:t>
            </a:r>
            <a:r>
              <a:rPr lang="en-US" sz="1200" b="0" dirty="0">
                <a:solidFill>
                  <a:schemeClr val="bg1"/>
                </a:solidFill>
                <a:latin typeface="FuturaStd-Book"/>
              </a:rPr>
              <a:t>Interviews </a:t>
            </a:r>
            <a:r>
              <a:rPr lang="en-US" sz="1200" b="0" dirty="0" smtClean="0">
                <a:solidFill>
                  <a:schemeClr val="bg1"/>
                </a:solidFill>
                <a:latin typeface="FuturaStd-Book"/>
              </a:rPr>
              <a:t>and Focus Groups. RAND Corporation </a:t>
            </a:r>
            <a:r>
              <a:rPr lang="en-US" sz="1200" b="0" dirty="0">
                <a:solidFill>
                  <a:schemeClr val="bg1"/>
                </a:solidFill>
                <a:latin typeface="FuturaStd-Book"/>
              </a:rPr>
              <a:t>2009. http://www.rand.org/pubs/technical_reports/TR718.html</a:t>
            </a:r>
          </a:p>
        </p:txBody>
      </p:sp>
    </p:spTree>
    <p:extLst>
      <p:ext uri="{BB962C8B-B14F-4D97-AF65-F5344CB8AC3E}">
        <p14:creationId xmlns:p14="http://schemas.microsoft.com/office/powerpoint/2010/main" val="31466141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Ethnography</a:t>
            </a:r>
            <a:endParaRPr lang="en-US" dirty="0"/>
          </a:p>
        </p:txBody>
      </p:sp>
      <p:sp>
        <p:nvSpPr>
          <p:cNvPr id="3" name="Content Placeholder 2"/>
          <p:cNvSpPr>
            <a:spLocks noGrp="1"/>
          </p:cNvSpPr>
          <p:nvPr>
            <p:ph idx="1"/>
          </p:nvPr>
        </p:nvSpPr>
        <p:spPr/>
        <p:txBody>
          <a:bodyPr/>
          <a:lstStyle/>
          <a:p>
            <a:pPr algn="ctr"/>
            <a:endParaRPr lang="en-US" dirty="0" smtClean="0"/>
          </a:p>
          <a:p>
            <a:pPr algn="ctr"/>
            <a:r>
              <a:rPr lang="en-US" dirty="0" smtClean="0"/>
              <a:t>A </a:t>
            </a:r>
            <a:r>
              <a:rPr lang="en-US" dirty="0"/>
              <a:t>Simple Introduction to the Practice </a:t>
            </a:r>
            <a:r>
              <a:rPr lang="en-US" dirty="0" smtClean="0"/>
              <a:t>of Ethnography </a:t>
            </a:r>
            <a:r>
              <a:rPr lang="en-US" dirty="0"/>
              <a:t>and Guide to </a:t>
            </a:r>
            <a:r>
              <a:rPr lang="en-US" dirty="0" smtClean="0"/>
              <a:t>Ethnographic </a:t>
            </a:r>
            <a:r>
              <a:rPr lang="en-US" dirty="0" err="1" smtClean="0"/>
              <a:t>Fieldnotes</a:t>
            </a:r>
            <a:endParaRPr lang="en-US" dirty="0"/>
          </a:p>
          <a:p>
            <a:pPr algn="ctr"/>
            <a:r>
              <a:rPr lang="en-US" dirty="0"/>
              <a:t>Brian A </a:t>
            </a:r>
            <a:r>
              <a:rPr lang="en-US" dirty="0" err="1"/>
              <a:t>Hoey</a:t>
            </a:r>
            <a:r>
              <a:rPr lang="en-US" dirty="0" smtClean="0"/>
              <a:t>, </a:t>
            </a:r>
            <a:r>
              <a:rPr lang="en-US" i="1" dirty="0" smtClean="0"/>
              <a:t>Marshall University</a:t>
            </a:r>
          </a:p>
          <a:p>
            <a:pPr algn="ctr"/>
            <a:endParaRPr lang="en-US" i="1" dirty="0"/>
          </a:p>
          <a:p>
            <a:pPr algn="ctr"/>
            <a:r>
              <a:rPr lang="en-US" dirty="0"/>
              <a:t>http://works.bepress.com/brian_hoey/12/</a:t>
            </a:r>
            <a:endParaRPr lang="en-US" dirty="0"/>
          </a:p>
        </p:txBody>
      </p:sp>
    </p:spTree>
    <p:extLst>
      <p:ext uri="{BB962C8B-B14F-4D97-AF65-F5344CB8AC3E}">
        <p14:creationId xmlns:p14="http://schemas.microsoft.com/office/powerpoint/2010/main" val="9916919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130425"/>
            <a:ext cx="9067800" cy="1470025"/>
          </a:xfrm>
        </p:spPr>
        <p:txBody>
          <a:bodyPr/>
          <a:lstStyle/>
          <a:p>
            <a:pPr lvl="1" algn="ctr"/>
            <a:r>
              <a:rPr lang="en-US" sz="2800" dirty="0" err="1"/>
              <a:t>Kirsti</a:t>
            </a:r>
            <a:r>
              <a:rPr lang="en-US" sz="2800" dirty="0"/>
              <a:t> </a:t>
            </a:r>
            <a:r>
              <a:rPr lang="en-US" sz="2800" dirty="0" err="1"/>
              <a:t>Malterud</a:t>
            </a:r>
            <a:r>
              <a:rPr lang="en-US" sz="2800" dirty="0"/>
              <a:t>. </a:t>
            </a:r>
            <a:r>
              <a:rPr lang="en-US" sz="2800" dirty="0" smtClean="0"/>
              <a:t/>
            </a:r>
            <a:br>
              <a:rPr lang="en-US" sz="2800" dirty="0" smtClean="0"/>
            </a:br>
            <a:r>
              <a:rPr lang="en-US" sz="2800" dirty="0" smtClean="0"/>
              <a:t>Theory </a:t>
            </a:r>
            <a:r>
              <a:rPr lang="en-US" sz="2800" dirty="0"/>
              <a:t>and interpretation in qualitative </a:t>
            </a:r>
            <a:r>
              <a:rPr lang="en-US" sz="2800" dirty="0" smtClean="0"/>
              <a:t>studies</a:t>
            </a:r>
            <a:br>
              <a:rPr lang="en-US" sz="2800" dirty="0" smtClean="0"/>
            </a:br>
            <a:r>
              <a:rPr lang="en-US" sz="2800" dirty="0" smtClean="0"/>
              <a:t>from </a:t>
            </a:r>
            <a:r>
              <a:rPr lang="en-US" sz="2800" dirty="0"/>
              <a:t>general practice: Why and how?</a:t>
            </a:r>
            <a:br>
              <a:rPr lang="en-US" sz="2800" dirty="0"/>
            </a:br>
            <a:r>
              <a:rPr lang="en-US" sz="2800" dirty="0"/>
              <a:t>Scandinavian Journal of Public Health, </a:t>
            </a:r>
            <a:r>
              <a:rPr lang="en-US" sz="2800" dirty="0" smtClean="0"/>
              <a:t/>
            </a:r>
            <a:br>
              <a:rPr lang="en-US" sz="2800" dirty="0" smtClean="0"/>
            </a:br>
            <a:r>
              <a:rPr lang="en-US" sz="2800" dirty="0" smtClean="0"/>
              <a:t>2016</a:t>
            </a:r>
            <a:r>
              <a:rPr lang="en-US" sz="2800" dirty="0"/>
              <a:t>; 44: 120–129</a:t>
            </a:r>
            <a:br>
              <a:rPr lang="en-US" sz="2800" dirty="0"/>
            </a:br>
            <a:endParaRPr lang="en-US" sz="2800" dirty="0"/>
          </a:p>
        </p:txBody>
      </p:sp>
      <p:sp>
        <p:nvSpPr>
          <p:cNvPr id="5" name="Subtitle 4"/>
          <p:cNvSpPr>
            <a:spLocks noGrp="1"/>
          </p:cNvSpPr>
          <p:nvPr>
            <p:ph type="subTitle" idx="1"/>
          </p:nvPr>
        </p:nvSpPr>
        <p:spPr>
          <a:xfrm>
            <a:off x="1371600" y="4572000"/>
            <a:ext cx="6400800" cy="1066800"/>
          </a:xfrm>
        </p:spPr>
        <p:txBody>
          <a:bodyPr/>
          <a:lstStyle/>
          <a:p>
            <a:r>
              <a:rPr lang="en-US" dirty="0" smtClean="0"/>
              <a:t>Discussion</a:t>
            </a:r>
            <a:endParaRPr lang="en-US" dirty="0"/>
          </a:p>
        </p:txBody>
      </p:sp>
    </p:spTree>
    <p:extLst>
      <p:ext uri="{BB962C8B-B14F-4D97-AF65-F5344CB8AC3E}">
        <p14:creationId xmlns:p14="http://schemas.microsoft.com/office/powerpoint/2010/main" val="35774277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Purpose of discussion</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dirty="0" smtClean="0"/>
              <a:t>Assess: </a:t>
            </a:r>
          </a:p>
          <a:p>
            <a:pPr lvl="1">
              <a:buFont typeface="Arial" panose="020B0604020202020204" pitchFamily="34" charset="0"/>
              <a:buChar char="•"/>
            </a:pPr>
            <a:r>
              <a:rPr lang="en-US" dirty="0" smtClean="0"/>
              <a:t>students pre-reading of the text,</a:t>
            </a:r>
          </a:p>
          <a:p>
            <a:pPr lvl="1">
              <a:buFont typeface="Arial" panose="020B0604020202020204" pitchFamily="34" charset="0"/>
              <a:buChar char="•"/>
            </a:pPr>
            <a:r>
              <a:rPr lang="en-US" dirty="0" smtClean="0"/>
              <a:t>Ability to apply what was learned in the previous section.</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Identify gaps in knowledge.</a:t>
            </a:r>
          </a:p>
          <a:p>
            <a:pPr>
              <a:buFont typeface="Arial" panose="020B0604020202020204" pitchFamily="34" charset="0"/>
              <a:buChar char="•"/>
            </a:pPr>
            <a:endParaRPr lang="en-US" dirty="0"/>
          </a:p>
          <a:p>
            <a:pPr>
              <a:buFont typeface="Arial" panose="020B0604020202020204" pitchFamily="34" charset="0"/>
              <a:buChar char="•"/>
            </a:pPr>
            <a:r>
              <a:rPr lang="en-US" dirty="0" smtClean="0"/>
              <a:t>Make sure gaps are covered in the post-lecture test.</a:t>
            </a:r>
            <a:endParaRPr lang="en-US" dirty="0"/>
          </a:p>
        </p:txBody>
      </p:sp>
    </p:spTree>
    <p:extLst>
      <p:ext uri="{BB962C8B-B14F-4D97-AF65-F5344CB8AC3E}">
        <p14:creationId xmlns:p14="http://schemas.microsoft.com/office/powerpoint/2010/main" val="24734467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Complete</a:t>
            </a:r>
            <a:endParaRPr lang="en-US" dirty="0"/>
          </a:p>
        </p:txBody>
      </p:sp>
      <p:sp>
        <p:nvSpPr>
          <p:cNvPr id="3" name="Content Placeholder 2"/>
          <p:cNvSpPr>
            <a:spLocks noGrp="1"/>
          </p:cNvSpPr>
          <p:nvPr>
            <p:ph idx="1"/>
          </p:nvPr>
        </p:nvSpPr>
        <p:spPr>
          <a:xfrm>
            <a:off x="228600" y="1981200"/>
            <a:ext cx="8686800" cy="1295400"/>
          </a:xfrm>
        </p:spPr>
        <p:txBody>
          <a:bodyPr/>
          <a:lstStyle/>
          <a:p>
            <a:pPr algn="ctr"/>
            <a:r>
              <a:rPr lang="en-US" i="1" dirty="0"/>
              <a:t>I have become increasingly concerned </a:t>
            </a:r>
            <a:r>
              <a:rPr lang="en-US" i="1" dirty="0" smtClean="0"/>
              <a:t>about</a:t>
            </a:r>
          </a:p>
          <a:p>
            <a:pPr algn="ctr"/>
            <a:r>
              <a:rPr lang="en-US" i="1" dirty="0" smtClean="0"/>
              <a:t>…</a:t>
            </a:r>
            <a:endParaRPr lang="en-US" i="1" dirty="0"/>
          </a:p>
          <a:p>
            <a:pPr algn="ctr"/>
            <a:r>
              <a:rPr lang="en-US" i="1" dirty="0" smtClean="0"/>
              <a:t>among </a:t>
            </a:r>
            <a:r>
              <a:rPr lang="en-US" i="1" dirty="0"/>
              <a:t>qualitative researchers in general practice.</a:t>
            </a:r>
            <a:endParaRPr lang="en-US" i="1" dirty="0"/>
          </a:p>
        </p:txBody>
      </p:sp>
      <p:sp>
        <p:nvSpPr>
          <p:cNvPr id="4" name="Rectangle 3"/>
          <p:cNvSpPr/>
          <p:nvPr/>
        </p:nvSpPr>
        <p:spPr>
          <a:xfrm>
            <a:off x="2286000" y="4028182"/>
            <a:ext cx="4572000" cy="1077218"/>
          </a:xfrm>
          <a:prstGeom prst="rect">
            <a:avLst/>
          </a:prstGeom>
        </p:spPr>
        <p:txBody>
          <a:bodyPr>
            <a:spAutoFit/>
          </a:bodyPr>
          <a:lstStyle/>
          <a:p>
            <a:r>
              <a:rPr lang="en-US" dirty="0">
                <a:solidFill>
                  <a:schemeClr val="bg1"/>
                </a:solidFill>
              </a:rPr>
              <a:t>the limited attention to theoretical perspectives</a:t>
            </a:r>
            <a:endParaRPr lang="en-US" dirty="0">
              <a:solidFill>
                <a:schemeClr val="bg1"/>
              </a:solidFill>
            </a:endParaRPr>
          </a:p>
        </p:txBody>
      </p:sp>
    </p:spTree>
    <p:extLst>
      <p:ext uri="{BB962C8B-B14F-4D97-AF65-F5344CB8AC3E}">
        <p14:creationId xmlns:p14="http://schemas.microsoft.com/office/powerpoint/2010/main" val="92437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Explain</a:t>
            </a:r>
            <a:endParaRPr lang="en-US" dirty="0"/>
          </a:p>
        </p:txBody>
      </p:sp>
      <p:sp>
        <p:nvSpPr>
          <p:cNvPr id="3" name="Content Placeholder 2"/>
          <p:cNvSpPr>
            <a:spLocks noGrp="1"/>
          </p:cNvSpPr>
          <p:nvPr>
            <p:ph idx="1"/>
          </p:nvPr>
        </p:nvSpPr>
        <p:spPr>
          <a:xfrm>
            <a:off x="228600" y="2286000"/>
            <a:ext cx="8686800" cy="4343400"/>
          </a:xfrm>
        </p:spPr>
        <p:txBody>
          <a:bodyPr/>
          <a:lstStyle/>
          <a:p>
            <a:pPr algn="ctr"/>
            <a:r>
              <a:rPr lang="en-US" i="1" dirty="0"/>
              <a:t>This </a:t>
            </a:r>
            <a:r>
              <a:rPr lang="en-US" i="1" dirty="0" smtClean="0"/>
              <a:t>diversity</a:t>
            </a:r>
          </a:p>
          <a:p>
            <a:pPr algn="ctr"/>
            <a:r>
              <a:rPr lang="en-US" i="1" dirty="0" smtClean="0"/>
              <a:t>[in the way journals deal with qualitative research papers which are scientifically badly constructed]</a:t>
            </a:r>
            <a:endParaRPr lang="en-US" i="1" dirty="0"/>
          </a:p>
          <a:p>
            <a:pPr algn="ctr"/>
            <a:r>
              <a:rPr lang="en-US" i="1" dirty="0"/>
              <a:t>reflects contemporary disparities and </a:t>
            </a:r>
            <a:r>
              <a:rPr lang="en-US" i="1" dirty="0" err="1"/>
              <a:t>praxises</a:t>
            </a:r>
            <a:endParaRPr lang="en-US" i="1" dirty="0"/>
          </a:p>
          <a:p>
            <a:pPr algn="ctr"/>
            <a:r>
              <a:rPr lang="en-US" i="1" dirty="0"/>
              <a:t>between researchers, research traditions and academic</a:t>
            </a:r>
          </a:p>
          <a:p>
            <a:pPr algn="ctr"/>
            <a:r>
              <a:rPr lang="en-US" i="1" dirty="0"/>
              <a:t>disciplines, indicating that a universally</a:t>
            </a:r>
          </a:p>
          <a:p>
            <a:pPr algn="ctr"/>
            <a:r>
              <a:rPr lang="en-US" i="1" dirty="0"/>
              <a:t>approved theoretical standpoint does not exist.</a:t>
            </a:r>
          </a:p>
        </p:txBody>
      </p:sp>
    </p:spTree>
    <p:extLst>
      <p:ext uri="{BB962C8B-B14F-4D97-AF65-F5344CB8AC3E}">
        <p14:creationId xmlns:p14="http://schemas.microsoft.com/office/powerpoint/2010/main" val="32352139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Complete</a:t>
            </a:r>
            <a:endParaRPr lang="en-US" dirty="0"/>
          </a:p>
        </p:txBody>
      </p:sp>
      <p:sp>
        <p:nvSpPr>
          <p:cNvPr id="3" name="Content Placeholder 2"/>
          <p:cNvSpPr>
            <a:spLocks noGrp="1"/>
          </p:cNvSpPr>
          <p:nvPr>
            <p:ph idx="1"/>
          </p:nvPr>
        </p:nvSpPr>
        <p:spPr>
          <a:xfrm>
            <a:off x="228600" y="1981200"/>
            <a:ext cx="8686800" cy="1295400"/>
          </a:xfrm>
        </p:spPr>
        <p:txBody>
          <a:bodyPr/>
          <a:lstStyle/>
          <a:p>
            <a:pPr algn="ctr"/>
            <a:r>
              <a:rPr lang="en-US" i="1" dirty="0"/>
              <a:t>The dominant view of theory within biomedicine </a:t>
            </a:r>
            <a:r>
              <a:rPr lang="en-US" i="1" dirty="0" smtClean="0"/>
              <a:t>is</a:t>
            </a:r>
          </a:p>
          <a:p>
            <a:pPr algn="ctr"/>
            <a:r>
              <a:rPr lang="en-US" i="1" dirty="0" smtClean="0"/>
              <a:t>…</a:t>
            </a:r>
            <a:endParaRPr lang="en-US" i="1" dirty="0"/>
          </a:p>
        </p:txBody>
      </p:sp>
      <p:sp>
        <p:nvSpPr>
          <p:cNvPr id="4" name="Rectangle 3"/>
          <p:cNvSpPr/>
          <p:nvPr/>
        </p:nvSpPr>
        <p:spPr>
          <a:xfrm>
            <a:off x="2286000" y="4028182"/>
            <a:ext cx="4572000" cy="2062103"/>
          </a:xfrm>
          <a:prstGeom prst="rect">
            <a:avLst/>
          </a:prstGeom>
        </p:spPr>
        <p:txBody>
          <a:bodyPr>
            <a:spAutoFit/>
          </a:bodyPr>
          <a:lstStyle/>
          <a:p>
            <a:r>
              <a:rPr lang="en-US" i="1" dirty="0">
                <a:solidFill>
                  <a:schemeClr val="bg1"/>
                </a:solidFill>
              </a:rPr>
              <a:t>an accumulated mass of knowledge as a correct representation</a:t>
            </a:r>
          </a:p>
          <a:p>
            <a:r>
              <a:rPr lang="en-US" i="1" dirty="0">
                <a:solidFill>
                  <a:schemeClr val="bg1"/>
                </a:solidFill>
              </a:rPr>
              <a:t>of reality</a:t>
            </a:r>
            <a:endParaRPr lang="en-US" i="1" dirty="0">
              <a:solidFill>
                <a:schemeClr val="bg1"/>
              </a:solidFill>
            </a:endParaRPr>
          </a:p>
        </p:txBody>
      </p:sp>
    </p:spTree>
    <p:extLst>
      <p:ext uri="{BB962C8B-B14F-4D97-AF65-F5344CB8AC3E}">
        <p14:creationId xmlns:p14="http://schemas.microsoft.com/office/powerpoint/2010/main" val="286216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Complete</a:t>
            </a:r>
            <a:endParaRPr lang="en-US" dirty="0"/>
          </a:p>
        </p:txBody>
      </p:sp>
      <p:sp>
        <p:nvSpPr>
          <p:cNvPr id="3" name="Content Placeholder 2"/>
          <p:cNvSpPr>
            <a:spLocks noGrp="1"/>
          </p:cNvSpPr>
          <p:nvPr>
            <p:ph idx="1"/>
          </p:nvPr>
        </p:nvSpPr>
        <p:spPr/>
        <p:txBody>
          <a:bodyPr/>
          <a:lstStyle/>
          <a:p>
            <a:pPr algn="ctr"/>
            <a:r>
              <a:rPr lang="en-US" dirty="0" smtClean="0"/>
              <a:t>A […] is </a:t>
            </a:r>
            <a:r>
              <a:rPr lang="en-US" dirty="0"/>
              <a:t>a consistent and soundly based set of</a:t>
            </a:r>
          </a:p>
          <a:p>
            <a:pPr algn="ctr"/>
            <a:r>
              <a:rPr lang="en-US" dirty="0"/>
              <a:t>assumptions about a specific aspect of the world, predicting</a:t>
            </a:r>
          </a:p>
          <a:p>
            <a:pPr algn="ctr"/>
            <a:r>
              <a:rPr lang="en-US" dirty="0"/>
              <a:t>or explaining a phenomenon. </a:t>
            </a:r>
            <a:endParaRPr lang="en-US" dirty="0" smtClean="0"/>
          </a:p>
          <a:p>
            <a:pPr algn="ctr"/>
            <a:endParaRPr lang="en-US" dirty="0"/>
          </a:p>
          <a:p>
            <a:pPr algn="ctr"/>
            <a:r>
              <a:rPr lang="en-US" dirty="0" smtClean="0"/>
              <a:t>A […] is a simplified </a:t>
            </a:r>
            <a:r>
              <a:rPr lang="en-US" dirty="0"/>
              <a:t>representation or image of a theory</a:t>
            </a:r>
            <a:r>
              <a:rPr lang="en-US" dirty="0" smtClean="0"/>
              <a:t>.</a:t>
            </a:r>
          </a:p>
          <a:p>
            <a:pPr algn="ctr"/>
            <a:endParaRPr lang="en-US" dirty="0"/>
          </a:p>
          <a:p>
            <a:pPr algn="ctr"/>
            <a:endParaRPr lang="en-US" dirty="0" smtClean="0"/>
          </a:p>
          <a:p>
            <a:pPr algn="ctr"/>
            <a:endParaRPr lang="en-US" dirty="0"/>
          </a:p>
          <a:p>
            <a:pPr algn="ctr"/>
            <a:r>
              <a:rPr lang="en-US" dirty="0" smtClean="0"/>
              <a:t>Options: ‘theory’	‘model’</a:t>
            </a:r>
            <a:endParaRPr lang="en-US" dirty="0"/>
          </a:p>
        </p:txBody>
      </p:sp>
    </p:spTree>
    <p:extLst>
      <p:ext uri="{BB962C8B-B14F-4D97-AF65-F5344CB8AC3E}">
        <p14:creationId xmlns:p14="http://schemas.microsoft.com/office/powerpoint/2010/main" val="35892430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Discuss</a:t>
            </a:r>
            <a:endParaRPr lang="en-US" dirty="0"/>
          </a:p>
        </p:txBody>
      </p:sp>
      <p:sp>
        <p:nvSpPr>
          <p:cNvPr id="3" name="Content Placeholder 2"/>
          <p:cNvSpPr>
            <a:spLocks noGrp="1"/>
          </p:cNvSpPr>
          <p:nvPr>
            <p:ph idx="1"/>
          </p:nvPr>
        </p:nvSpPr>
        <p:spPr/>
        <p:txBody>
          <a:bodyPr/>
          <a:lstStyle/>
          <a:p>
            <a:pPr algn="ctr"/>
            <a:r>
              <a:rPr lang="en-US" dirty="0" smtClean="0"/>
              <a:t>A </a:t>
            </a:r>
            <a:r>
              <a:rPr lang="en-US" b="1" u="sng" dirty="0" smtClean="0"/>
              <a:t>theory</a:t>
            </a:r>
            <a:r>
              <a:rPr lang="en-US" dirty="0" smtClean="0"/>
              <a:t> is </a:t>
            </a:r>
            <a:r>
              <a:rPr lang="en-US" dirty="0"/>
              <a:t>a consistent and soundly based set of</a:t>
            </a:r>
          </a:p>
          <a:p>
            <a:pPr algn="ctr"/>
            <a:r>
              <a:rPr lang="en-US" dirty="0"/>
              <a:t>assumptions about a specific aspect of the world, predicting</a:t>
            </a:r>
          </a:p>
          <a:p>
            <a:pPr algn="ctr"/>
            <a:r>
              <a:rPr lang="en-US" dirty="0"/>
              <a:t>or explaining a phenomenon. </a:t>
            </a:r>
            <a:endParaRPr lang="en-US" dirty="0" smtClean="0"/>
          </a:p>
          <a:p>
            <a:pPr algn="ctr"/>
            <a:endParaRPr lang="en-US" dirty="0"/>
          </a:p>
          <a:p>
            <a:pPr algn="ctr"/>
            <a:r>
              <a:rPr lang="en-US" dirty="0" smtClean="0"/>
              <a:t>A </a:t>
            </a:r>
            <a:r>
              <a:rPr lang="en-US" b="1" u="sng" dirty="0" smtClean="0"/>
              <a:t>model</a:t>
            </a:r>
            <a:r>
              <a:rPr lang="en-US" dirty="0" smtClean="0"/>
              <a:t> is a simplified </a:t>
            </a:r>
            <a:r>
              <a:rPr lang="en-US" dirty="0"/>
              <a:t>representation or image of a theory</a:t>
            </a:r>
            <a:r>
              <a:rPr lang="en-US" dirty="0" smtClean="0"/>
              <a:t>.</a:t>
            </a:r>
          </a:p>
          <a:p>
            <a:pPr algn="ctr"/>
            <a:endParaRPr lang="en-US" dirty="0"/>
          </a:p>
          <a:p>
            <a:pPr algn="ctr"/>
            <a:endParaRPr lang="en-US" dirty="0" smtClean="0"/>
          </a:p>
          <a:p>
            <a:pPr algn="ctr"/>
            <a:endParaRPr lang="en-US" dirty="0"/>
          </a:p>
        </p:txBody>
      </p:sp>
    </p:spTree>
    <p:extLst>
      <p:ext uri="{BB962C8B-B14F-4D97-AF65-F5344CB8AC3E}">
        <p14:creationId xmlns:p14="http://schemas.microsoft.com/office/powerpoint/2010/main" val="1288253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notes are crucial</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Field notes:</a:t>
            </a:r>
          </a:p>
          <a:p>
            <a:pPr lvl="2">
              <a:buFont typeface="Arial" panose="020B0604020202020204" pitchFamily="34" charset="0"/>
              <a:buChar char="•"/>
            </a:pPr>
            <a:r>
              <a:rPr lang="en-US" dirty="0" smtClean="0"/>
              <a:t>are </a:t>
            </a:r>
            <a:r>
              <a:rPr lang="en-US" dirty="0"/>
              <a:t>transcribed notes or the written account derived from data collected during observations.</a:t>
            </a:r>
          </a:p>
          <a:p>
            <a:pPr>
              <a:buFont typeface="Arial" panose="020B0604020202020204" pitchFamily="34" charset="0"/>
              <a:buChar char="•"/>
            </a:pPr>
            <a:r>
              <a:rPr lang="en-US" dirty="0" smtClean="0"/>
              <a:t>Generally </a:t>
            </a:r>
            <a:r>
              <a:rPr lang="en-US" dirty="0"/>
              <a:t>consist of two parts: </a:t>
            </a:r>
            <a:endParaRPr lang="en-US" dirty="0" smtClean="0"/>
          </a:p>
          <a:p>
            <a:pPr lvl="2">
              <a:buFont typeface="Arial" panose="020B0604020202020204" pitchFamily="34" charset="0"/>
              <a:buChar char="•"/>
            </a:pPr>
            <a:r>
              <a:rPr lang="en-US" b="1" i="1" u="sng" dirty="0" smtClean="0"/>
              <a:t>descriptive</a:t>
            </a:r>
            <a:r>
              <a:rPr lang="en-US" dirty="0" smtClean="0"/>
              <a:t> </a:t>
            </a:r>
            <a:r>
              <a:rPr lang="en-US" dirty="0"/>
              <a:t>in which the observer attempts to capture a word-picture of the setting, actions and conversations; and </a:t>
            </a:r>
            <a:endParaRPr lang="en-US" dirty="0" smtClean="0"/>
          </a:p>
          <a:p>
            <a:pPr lvl="2">
              <a:buFont typeface="Arial" panose="020B0604020202020204" pitchFamily="34" charset="0"/>
              <a:buChar char="•"/>
            </a:pPr>
            <a:r>
              <a:rPr lang="en-US" b="1" i="1" u="sng" dirty="0" smtClean="0"/>
              <a:t>reflective</a:t>
            </a:r>
            <a:r>
              <a:rPr lang="en-US" dirty="0" smtClean="0"/>
              <a:t> </a:t>
            </a:r>
            <a:r>
              <a:rPr lang="en-US" dirty="0"/>
              <a:t>in which the observer records thoughts, ideas, questions and concerns based on the observations and interviews.</a:t>
            </a:r>
          </a:p>
          <a:p>
            <a:pPr>
              <a:buFont typeface="Arial" panose="020B0604020202020204" pitchFamily="34" charset="0"/>
              <a:buChar char="•"/>
            </a:pPr>
            <a:r>
              <a:rPr lang="en-US" dirty="0" smtClean="0"/>
              <a:t>Should </a:t>
            </a:r>
            <a:r>
              <a:rPr lang="en-US" dirty="0"/>
              <a:t>be written as soon as possible after the observation and/or interviews.</a:t>
            </a:r>
          </a:p>
        </p:txBody>
      </p:sp>
      <p:sp>
        <p:nvSpPr>
          <p:cNvPr id="4" name="Rectangle 3"/>
          <p:cNvSpPr/>
          <p:nvPr/>
        </p:nvSpPr>
        <p:spPr>
          <a:xfrm>
            <a:off x="4368800" y="6324600"/>
            <a:ext cx="4572000" cy="461665"/>
          </a:xfrm>
          <a:prstGeom prst="rect">
            <a:avLst/>
          </a:prstGeom>
        </p:spPr>
        <p:txBody>
          <a:bodyPr>
            <a:spAutoFit/>
          </a:bodyPr>
          <a:lstStyle/>
          <a:p>
            <a:pPr algn="r"/>
            <a:r>
              <a:rPr lang="en-US" sz="1200" b="0" dirty="0" smtClean="0">
                <a:solidFill>
                  <a:srgbClr val="FFFFFF"/>
                </a:solidFill>
                <a:latin typeface="Arial" panose="020B0604020202020204" pitchFamily="34" charset="0"/>
              </a:rPr>
              <a:t>Joan LaFrance.</a:t>
            </a:r>
            <a:r>
              <a:rPr lang="en-US" sz="1200" b="0" dirty="0" smtClean="0">
                <a:solidFill>
                  <a:srgbClr val="000000"/>
                </a:solidFill>
                <a:latin typeface="Arial" panose="020B0604020202020204" pitchFamily="34" charset="0"/>
              </a:rPr>
              <a:t> </a:t>
            </a:r>
            <a:r>
              <a:rPr lang="en-US" sz="1200" b="0" dirty="0">
                <a:solidFill>
                  <a:srgbClr val="FFFFFF"/>
                </a:solidFill>
                <a:latin typeface="Arial" panose="020B0604020202020204" pitchFamily="34" charset="0"/>
              </a:rPr>
              <a:t>Fundamentals of Qualitative </a:t>
            </a:r>
            <a:r>
              <a:rPr lang="en-US" sz="1200" b="0" dirty="0" smtClean="0">
                <a:solidFill>
                  <a:srgbClr val="FFFFFF"/>
                </a:solidFill>
                <a:latin typeface="Arial" panose="020B0604020202020204" pitchFamily="34" charset="0"/>
              </a:rPr>
              <a:t>Research. AIHEC </a:t>
            </a:r>
            <a:r>
              <a:rPr lang="en-US" sz="1200" b="0" dirty="0">
                <a:solidFill>
                  <a:srgbClr val="FFFFFF"/>
                </a:solidFill>
                <a:latin typeface="Arial" panose="020B0604020202020204" pitchFamily="34" charset="0"/>
              </a:rPr>
              <a:t>NARCH </a:t>
            </a:r>
            <a:r>
              <a:rPr lang="en-US" sz="1200" b="0" dirty="0" smtClean="0">
                <a:solidFill>
                  <a:srgbClr val="FFFFFF"/>
                </a:solidFill>
                <a:latin typeface="Arial" panose="020B0604020202020204" pitchFamily="34" charset="0"/>
              </a:rPr>
              <a:t>Meeting Din</a:t>
            </a:r>
            <a:r>
              <a:rPr lang="az-Cyrl-AZ" sz="1200" b="0" dirty="0">
                <a:solidFill>
                  <a:srgbClr val="FFFFFF"/>
                </a:solidFill>
                <a:latin typeface="Arial" panose="020B0604020202020204" pitchFamily="34" charset="0"/>
              </a:rPr>
              <a:t>ѐ</a:t>
            </a:r>
            <a:r>
              <a:rPr lang="en-US" sz="1200" b="0" dirty="0" smtClean="0">
                <a:solidFill>
                  <a:srgbClr val="FFFFFF"/>
                </a:solidFill>
                <a:latin typeface="Arial" panose="020B0604020202020204" pitchFamily="34" charset="0"/>
              </a:rPr>
              <a:t>College. June </a:t>
            </a:r>
            <a:r>
              <a:rPr lang="en-US" sz="1200" b="0" dirty="0">
                <a:solidFill>
                  <a:srgbClr val="FFFFFF"/>
                </a:solidFill>
                <a:latin typeface="Arial" panose="020B0604020202020204" pitchFamily="34" charset="0"/>
              </a:rPr>
              <a:t>25, 2015</a:t>
            </a:r>
            <a:endParaRPr lang="en-US" sz="1200" dirty="0"/>
          </a:p>
        </p:txBody>
      </p:sp>
    </p:spTree>
    <p:extLst>
      <p:ext uri="{BB962C8B-B14F-4D97-AF65-F5344CB8AC3E}">
        <p14:creationId xmlns:p14="http://schemas.microsoft.com/office/powerpoint/2010/main" val="40238031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What is the essence of a positivist viewpoint?</a:t>
            </a:r>
            <a:endParaRPr lang="en-US" dirty="0"/>
          </a:p>
        </p:txBody>
      </p:sp>
      <p:sp>
        <p:nvSpPr>
          <p:cNvPr id="3" name="Content Placeholder 2"/>
          <p:cNvSpPr>
            <a:spLocks noGrp="1"/>
          </p:cNvSpPr>
          <p:nvPr>
            <p:ph idx="1"/>
          </p:nvPr>
        </p:nvSpPr>
        <p:spPr>
          <a:xfrm>
            <a:off x="228600" y="2286000"/>
            <a:ext cx="8686800" cy="4343400"/>
          </a:xfrm>
        </p:spPr>
        <p:txBody>
          <a:bodyPr/>
          <a:lstStyle/>
          <a:p>
            <a:pPr algn="ctr"/>
            <a:r>
              <a:rPr lang="en-US" dirty="0" smtClean="0"/>
              <a:t>A </a:t>
            </a:r>
            <a:r>
              <a:rPr lang="en-US" dirty="0"/>
              <a:t>positivist viewpoint </a:t>
            </a:r>
            <a:r>
              <a:rPr lang="en-US" dirty="0" smtClean="0"/>
              <a:t>implicates </a:t>
            </a:r>
            <a:r>
              <a:rPr lang="en-US" dirty="0"/>
              <a:t>a dichotomy between </a:t>
            </a:r>
            <a:endParaRPr lang="en-US" dirty="0" smtClean="0"/>
          </a:p>
          <a:p>
            <a:pPr algn="ctr"/>
            <a:r>
              <a:rPr lang="en-US" dirty="0" smtClean="0"/>
              <a:t>(1) objective</a:t>
            </a:r>
            <a:r>
              <a:rPr lang="en-US" dirty="0"/>
              <a:t>, </a:t>
            </a:r>
            <a:r>
              <a:rPr lang="en-US" dirty="0" smtClean="0"/>
              <a:t>empirically verifiable </a:t>
            </a:r>
            <a:r>
              <a:rPr lang="en-US" dirty="0"/>
              <a:t>knowledge </a:t>
            </a:r>
            <a:endParaRPr lang="en-US" dirty="0" smtClean="0"/>
          </a:p>
          <a:p>
            <a:pPr algn="ctr"/>
            <a:r>
              <a:rPr lang="en-US" dirty="0" smtClean="0"/>
              <a:t>and</a:t>
            </a:r>
          </a:p>
          <a:p>
            <a:pPr algn="ctr"/>
            <a:r>
              <a:rPr lang="en-US" dirty="0" smtClean="0"/>
              <a:t>(2) subjective</a:t>
            </a:r>
            <a:r>
              <a:rPr lang="en-US" dirty="0"/>
              <a:t>, </a:t>
            </a:r>
            <a:r>
              <a:rPr lang="en-US" dirty="0" smtClean="0"/>
              <a:t>unverifiable knowledge</a:t>
            </a:r>
            <a:r>
              <a:rPr lang="en-US" dirty="0"/>
              <a:t>, </a:t>
            </a:r>
            <a:endParaRPr lang="en-US" dirty="0" smtClean="0"/>
          </a:p>
          <a:p>
            <a:pPr algn="ctr"/>
            <a:r>
              <a:rPr lang="en-US" dirty="0" smtClean="0"/>
              <a:t>leading </a:t>
            </a:r>
            <a:r>
              <a:rPr lang="en-US" dirty="0"/>
              <a:t>to </a:t>
            </a:r>
            <a:endParaRPr lang="en-US" dirty="0" smtClean="0"/>
          </a:p>
          <a:p>
            <a:pPr algn="ctr"/>
            <a:r>
              <a:rPr lang="en-US" dirty="0" smtClean="0"/>
              <a:t>(a) a </a:t>
            </a:r>
            <a:r>
              <a:rPr lang="en-US" dirty="0"/>
              <a:t>corresponding </a:t>
            </a:r>
            <a:r>
              <a:rPr lang="en-US" dirty="0" smtClean="0"/>
              <a:t>distinction between </a:t>
            </a:r>
          </a:p>
          <a:p>
            <a:pPr algn="ctr"/>
            <a:r>
              <a:rPr lang="en-US" dirty="0" smtClean="0"/>
              <a:t>(a1) fact </a:t>
            </a:r>
            <a:r>
              <a:rPr lang="en-US" dirty="0"/>
              <a:t>and </a:t>
            </a:r>
            <a:r>
              <a:rPr lang="en-US" dirty="0" smtClean="0"/>
              <a:t>(a2) value</a:t>
            </a:r>
            <a:r>
              <a:rPr lang="en-US" dirty="0"/>
              <a:t>, </a:t>
            </a:r>
            <a:endParaRPr lang="en-US" dirty="0" smtClean="0"/>
          </a:p>
          <a:p>
            <a:pPr algn="ctr"/>
            <a:r>
              <a:rPr lang="en-US" dirty="0" smtClean="0"/>
              <a:t>and </a:t>
            </a:r>
          </a:p>
          <a:p>
            <a:pPr algn="ctr"/>
            <a:r>
              <a:rPr lang="en-US" dirty="0" smtClean="0"/>
              <a:t>(b) the </a:t>
            </a:r>
            <a:r>
              <a:rPr lang="en-US" dirty="0"/>
              <a:t>idea of a </a:t>
            </a:r>
            <a:r>
              <a:rPr lang="en-US" dirty="0" smtClean="0"/>
              <a:t>value-neutral science</a:t>
            </a:r>
            <a:endParaRPr lang="en-US" dirty="0"/>
          </a:p>
        </p:txBody>
      </p:sp>
    </p:spTree>
    <p:extLst>
      <p:ext uri="{BB962C8B-B14F-4D97-AF65-F5344CB8AC3E}">
        <p14:creationId xmlns:p14="http://schemas.microsoft.com/office/powerpoint/2010/main" val="319344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a:t>
            </a:r>
            <a:r>
              <a:rPr lang="en-US" dirty="0" err="1" smtClean="0"/>
              <a:t>Malterud’s</a:t>
            </a:r>
            <a:r>
              <a:rPr lang="en-US" dirty="0" smtClean="0"/>
              <a:t> view on Positivism and Medicine?</a:t>
            </a:r>
            <a:endParaRPr lang="en-US" dirty="0"/>
          </a:p>
        </p:txBody>
      </p:sp>
      <p:sp>
        <p:nvSpPr>
          <p:cNvPr id="3" name="Content Placeholder 2"/>
          <p:cNvSpPr>
            <a:spLocks noGrp="1"/>
          </p:cNvSpPr>
          <p:nvPr>
            <p:ph idx="1"/>
          </p:nvPr>
        </p:nvSpPr>
        <p:spPr>
          <a:xfrm>
            <a:off x="228600" y="2057400"/>
            <a:ext cx="8686800" cy="4572000"/>
          </a:xfrm>
        </p:spPr>
        <p:txBody>
          <a:bodyPr/>
          <a:lstStyle/>
          <a:p>
            <a:pPr algn="ctr"/>
            <a:r>
              <a:rPr lang="en-US" i="1" dirty="0"/>
              <a:t>Medicine is strongly influenced by positivism,</a:t>
            </a:r>
          </a:p>
          <a:p>
            <a:pPr algn="ctr"/>
            <a:r>
              <a:rPr lang="en-US" i="1" dirty="0"/>
              <a:t>assuming a </a:t>
            </a:r>
            <a:r>
              <a:rPr lang="en-US" i="1" u="sng" dirty="0"/>
              <a:t>stable ontology </a:t>
            </a:r>
            <a:r>
              <a:rPr lang="en-US" i="1" dirty="0"/>
              <a:t>where the world is subject</a:t>
            </a:r>
          </a:p>
          <a:p>
            <a:pPr algn="ctr"/>
            <a:r>
              <a:rPr lang="en-US" i="1" dirty="0"/>
              <a:t>to fundamental and unchanging rules [19].</a:t>
            </a:r>
          </a:p>
          <a:p>
            <a:pPr algn="ctr"/>
            <a:r>
              <a:rPr lang="en-US" i="1" dirty="0"/>
              <a:t>Phenomena such as </a:t>
            </a:r>
            <a:r>
              <a:rPr lang="en-US" i="1" u="sng" dirty="0"/>
              <a:t>diseases are considered as</a:t>
            </a:r>
          </a:p>
          <a:p>
            <a:pPr algn="ctr"/>
            <a:r>
              <a:rPr lang="en-US" i="1" u="sng" dirty="0"/>
              <a:t>observable, steady and true entities over time</a:t>
            </a:r>
            <a:r>
              <a:rPr lang="en-US" i="1" dirty="0"/>
              <a:t>, with</a:t>
            </a:r>
          </a:p>
          <a:p>
            <a:pPr algn="ctr"/>
            <a:r>
              <a:rPr lang="en-US" i="1" dirty="0"/>
              <a:t>epistemological assumptions of universal, objective</a:t>
            </a:r>
          </a:p>
          <a:p>
            <a:pPr algn="ctr"/>
            <a:r>
              <a:rPr lang="en-US" i="1" dirty="0"/>
              <a:t>facts to be identified and predicted by standardized,</a:t>
            </a:r>
          </a:p>
          <a:p>
            <a:pPr algn="ctr"/>
            <a:r>
              <a:rPr lang="en-US" i="1" dirty="0"/>
              <a:t>deductive approaches and research methods where</a:t>
            </a:r>
          </a:p>
          <a:p>
            <a:pPr algn="ctr"/>
            <a:r>
              <a:rPr lang="en-US" i="1" u="sng" dirty="0"/>
              <a:t>controlled observations yield objective </a:t>
            </a:r>
            <a:r>
              <a:rPr lang="en-US" i="1" u="sng" dirty="0" smtClean="0"/>
              <a:t>certainty</a:t>
            </a:r>
            <a:r>
              <a:rPr lang="en-US" i="1" dirty="0" smtClean="0"/>
              <a:t>.</a:t>
            </a:r>
            <a:endParaRPr lang="en-US" i="1" dirty="0"/>
          </a:p>
        </p:txBody>
      </p:sp>
    </p:spTree>
    <p:extLst>
      <p:ext uri="{BB962C8B-B14F-4D97-AF65-F5344CB8AC3E}">
        <p14:creationId xmlns:p14="http://schemas.microsoft.com/office/powerpoint/2010/main" val="30156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‘Methodology’ versus ‘methods’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Methodology: </a:t>
            </a:r>
          </a:p>
          <a:p>
            <a:pPr lvl="1">
              <a:buFont typeface="Arial" panose="020B0604020202020204" pitchFamily="34" charset="0"/>
              <a:buChar char="•"/>
            </a:pPr>
            <a:r>
              <a:rPr lang="en-US" dirty="0" smtClean="0"/>
              <a:t>the </a:t>
            </a:r>
            <a:r>
              <a:rPr lang="en-US" dirty="0"/>
              <a:t>description and analysis of principles shared by </a:t>
            </a:r>
            <a:r>
              <a:rPr lang="en-US" dirty="0" smtClean="0"/>
              <a:t>a family </a:t>
            </a:r>
            <a:r>
              <a:rPr lang="en-US" dirty="0"/>
              <a:t>of research methods. </a:t>
            </a:r>
          </a:p>
          <a:p>
            <a:pPr>
              <a:buFont typeface="Arial" panose="020B0604020202020204" pitchFamily="34" charset="0"/>
              <a:buChar char="•"/>
            </a:pPr>
            <a:r>
              <a:rPr lang="en-US" dirty="0" smtClean="0"/>
              <a:t>Methods: </a:t>
            </a:r>
          </a:p>
          <a:p>
            <a:pPr lvl="1">
              <a:buFont typeface="Arial" panose="020B0604020202020204" pitchFamily="34" charset="0"/>
              <a:buChar char="•"/>
            </a:pPr>
            <a:r>
              <a:rPr lang="en-US" dirty="0" smtClean="0"/>
              <a:t>refer </a:t>
            </a:r>
            <a:r>
              <a:rPr lang="en-US" dirty="0"/>
              <a:t>to specific procedures intended </a:t>
            </a:r>
            <a:r>
              <a:rPr lang="en-US" dirty="0" smtClean="0"/>
              <a:t>to operationalize </a:t>
            </a:r>
            <a:r>
              <a:rPr lang="en-US" dirty="0"/>
              <a:t>the methodology in different contexts.</a:t>
            </a:r>
          </a:p>
        </p:txBody>
      </p:sp>
    </p:spTree>
    <p:extLst>
      <p:ext uri="{BB962C8B-B14F-4D97-AF65-F5344CB8AC3E}">
        <p14:creationId xmlns:p14="http://schemas.microsoft.com/office/powerpoint/2010/main" val="168957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Good news?   Fill in …</a:t>
            </a:r>
            <a:endParaRPr lang="en-US" dirty="0"/>
          </a:p>
        </p:txBody>
      </p:sp>
      <p:sp>
        <p:nvSpPr>
          <p:cNvPr id="3" name="Content Placeholder 2"/>
          <p:cNvSpPr>
            <a:spLocks noGrp="1"/>
          </p:cNvSpPr>
          <p:nvPr>
            <p:ph idx="1"/>
          </p:nvPr>
        </p:nvSpPr>
        <p:spPr/>
        <p:txBody>
          <a:bodyPr/>
          <a:lstStyle/>
          <a:p>
            <a:pPr algn="ctr"/>
            <a:r>
              <a:rPr lang="en-US" i="1" dirty="0"/>
              <a:t>Comprehensive philosophical expertise is not required</a:t>
            </a:r>
          </a:p>
          <a:p>
            <a:pPr algn="ctr"/>
            <a:r>
              <a:rPr lang="en-US" i="1" dirty="0"/>
              <a:t>to handle qualitative methodology in a responsible</a:t>
            </a:r>
          </a:p>
          <a:p>
            <a:pPr algn="ctr"/>
            <a:r>
              <a:rPr lang="en-US" i="1" dirty="0" smtClean="0"/>
              <a:t>way</a:t>
            </a:r>
            <a:r>
              <a:rPr lang="en-US" i="1" dirty="0"/>
              <a:t>, unless </a:t>
            </a:r>
            <a:r>
              <a:rPr lang="en-US" i="1" dirty="0" smtClean="0"/>
              <a:t>… </a:t>
            </a:r>
            <a:endParaRPr lang="en-US" i="1" dirty="0"/>
          </a:p>
        </p:txBody>
      </p:sp>
      <p:sp>
        <p:nvSpPr>
          <p:cNvPr id="4" name="Rectangle 3"/>
          <p:cNvSpPr/>
          <p:nvPr/>
        </p:nvSpPr>
        <p:spPr>
          <a:xfrm>
            <a:off x="914400" y="3916740"/>
            <a:ext cx="7162800" cy="1077218"/>
          </a:xfrm>
          <a:prstGeom prst="rect">
            <a:avLst/>
          </a:prstGeom>
        </p:spPr>
        <p:txBody>
          <a:bodyPr wrap="square">
            <a:spAutoFit/>
          </a:bodyPr>
          <a:lstStyle/>
          <a:p>
            <a:r>
              <a:rPr lang="en-US" i="1" dirty="0">
                <a:solidFill>
                  <a:schemeClr val="bg1"/>
                </a:solidFill>
              </a:rPr>
              <a:t>the project claims specific commitment to</a:t>
            </a:r>
          </a:p>
          <a:p>
            <a:r>
              <a:rPr lang="en-US" i="1" dirty="0">
                <a:solidFill>
                  <a:schemeClr val="bg1"/>
                </a:solidFill>
              </a:rPr>
              <a:t>a particular philosophical perspective.</a:t>
            </a:r>
            <a:endParaRPr lang="en-US" i="1" dirty="0">
              <a:solidFill>
                <a:schemeClr val="bg1"/>
              </a:solidFill>
            </a:endParaRPr>
          </a:p>
        </p:txBody>
      </p:sp>
    </p:spTree>
    <p:extLst>
      <p:ext uri="{BB962C8B-B14F-4D97-AF65-F5344CB8AC3E}">
        <p14:creationId xmlns:p14="http://schemas.microsoft.com/office/powerpoint/2010/main" val="257298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Three styles of code-book creation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Depending on to </a:t>
            </a:r>
            <a:r>
              <a:rPr lang="en-US" dirty="0"/>
              <a:t>the role of </a:t>
            </a:r>
            <a:r>
              <a:rPr lang="en-US" dirty="0" smtClean="0"/>
              <a:t>theoretical commitment </a:t>
            </a:r>
            <a:r>
              <a:rPr lang="en-US" dirty="0"/>
              <a:t>regarding the categorization of </a:t>
            </a:r>
            <a:r>
              <a:rPr lang="en-US" dirty="0" smtClean="0"/>
              <a:t>data:</a:t>
            </a:r>
          </a:p>
          <a:p>
            <a:pPr>
              <a:buFont typeface="Arial" panose="020B0604020202020204" pitchFamily="34" charset="0"/>
              <a:buChar char="•"/>
            </a:pPr>
            <a:endParaRPr lang="en-US" dirty="0" smtClean="0"/>
          </a:p>
          <a:p>
            <a:pPr lvl="1">
              <a:spcBef>
                <a:spcPts val="1800"/>
              </a:spcBef>
              <a:buFont typeface="Arial" panose="020B0604020202020204" pitchFamily="34" charset="0"/>
              <a:buChar char="•"/>
            </a:pPr>
            <a:r>
              <a:rPr lang="en-US" u="sng" dirty="0" smtClean="0"/>
              <a:t>Template </a:t>
            </a:r>
            <a:r>
              <a:rPr lang="en-US" u="sng" dirty="0"/>
              <a:t>analysis </a:t>
            </a:r>
            <a:r>
              <a:rPr lang="en-US" u="sng" dirty="0" smtClean="0"/>
              <a:t>style</a:t>
            </a:r>
            <a:r>
              <a:rPr lang="en-US" dirty="0" smtClean="0"/>
              <a:t>: </a:t>
            </a:r>
            <a:r>
              <a:rPr lang="en-US" dirty="0"/>
              <a:t>is a theory-driven </a:t>
            </a:r>
            <a:r>
              <a:rPr lang="en-US" dirty="0" smtClean="0"/>
              <a:t>analysis where </a:t>
            </a:r>
            <a:r>
              <a:rPr lang="en-US" dirty="0"/>
              <a:t>coding categories are predetermined </a:t>
            </a:r>
            <a:r>
              <a:rPr lang="en-US" dirty="0" smtClean="0"/>
              <a:t>from existing </a:t>
            </a:r>
            <a:r>
              <a:rPr lang="en-US" dirty="0"/>
              <a:t>taxonomy or theories, </a:t>
            </a:r>
            <a:endParaRPr lang="en-US" dirty="0" smtClean="0"/>
          </a:p>
          <a:p>
            <a:pPr lvl="1">
              <a:spcBef>
                <a:spcPts val="1800"/>
              </a:spcBef>
              <a:buFont typeface="Arial" panose="020B0604020202020204" pitchFamily="34" charset="0"/>
              <a:buChar char="•"/>
            </a:pPr>
            <a:r>
              <a:rPr lang="en-US" u="sng" dirty="0" smtClean="0"/>
              <a:t>Immersion/crystallization style</a:t>
            </a:r>
            <a:r>
              <a:rPr lang="en-US" dirty="0" smtClean="0"/>
              <a:t>: </a:t>
            </a:r>
            <a:r>
              <a:rPr lang="en-US" dirty="0"/>
              <a:t>develops categories from scratch </a:t>
            </a:r>
            <a:r>
              <a:rPr lang="en-US" dirty="0" smtClean="0"/>
              <a:t>with the </a:t>
            </a:r>
            <a:r>
              <a:rPr lang="en-US" dirty="0"/>
              <a:t>empirical data as the foundation. </a:t>
            </a:r>
            <a:endParaRPr lang="en-US" dirty="0" smtClean="0"/>
          </a:p>
          <a:p>
            <a:pPr lvl="1">
              <a:spcBef>
                <a:spcPts val="1800"/>
              </a:spcBef>
              <a:buFont typeface="Arial" panose="020B0604020202020204" pitchFamily="34" charset="0"/>
              <a:buChar char="•"/>
            </a:pPr>
            <a:r>
              <a:rPr lang="en-US" u="sng" dirty="0" smtClean="0"/>
              <a:t>Editing analysis style</a:t>
            </a:r>
            <a:r>
              <a:rPr lang="en-US" dirty="0" smtClean="0"/>
              <a:t>: something </a:t>
            </a:r>
            <a:r>
              <a:rPr lang="en-US" dirty="0"/>
              <a:t>in </a:t>
            </a:r>
            <a:r>
              <a:rPr lang="en-US" dirty="0" smtClean="0"/>
              <a:t>between.</a:t>
            </a:r>
            <a:endParaRPr lang="en-US" dirty="0"/>
          </a:p>
        </p:txBody>
      </p:sp>
    </p:spTree>
    <p:extLst>
      <p:ext uri="{BB962C8B-B14F-4D97-AF65-F5344CB8AC3E}">
        <p14:creationId xmlns:p14="http://schemas.microsoft.com/office/powerpoint/2010/main" val="216273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Deductive or inductive?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deductive </a:t>
            </a:r>
            <a:r>
              <a:rPr lang="en-US" dirty="0" smtClean="0"/>
              <a:t>approach proceeds from: </a:t>
            </a:r>
          </a:p>
          <a:p>
            <a:pPr lvl="1">
              <a:buFont typeface="Arial" panose="020B0604020202020204" pitchFamily="34" charset="0"/>
              <a:buChar char="•"/>
            </a:pPr>
            <a:r>
              <a:rPr lang="en-US" dirty="0" smtClean="0"/>
              <a:t>a </a:t>
            </a:r>
            <a:r>
              <a:rPr lang="en-US" dirty="0"/>
              <a:t>general rule </a:t>
            </a:r>
            <a:r>
              <a:rPr lang="en-US" dirty="0" smtClean="0"/>
              <a:t>and asserts </a:t>
            </a:r>
            <a:r>
              <a:rPr lang="en-US" dirty="0"/>
              <a:t>that this rule explains a single case. </a:t>
            </a:r>
            <a:endParaRPr lang="en-US" dirty="0" smtClean="0"/>
          </a:p>
          <a:p>
            <a:pPr>
              <a:buFont typeface="Arial" panose="020B0604020202020204" pitchFamily="34" charset="0"/>
              <a:buChar char="•"/>
            </a:pPr>
            <a:r>
              <a:rPr lang="en-US" dirty="0" smtClean="0"/>
              <a:t>An inductive approach </a:t>
            </a:r>
            <a:r>
              <a:rPr lang="en-US" dirty="0"/>
              <a:t>proceeds </a:t>
            </a:r>
            <a:r>
              <a:rPr lang="en-US" dirty="0" smtClean="0"/>
              <a:t>from:</a:t>
            </a:r>
          </a:p>
          <a:p>
            <a:pPr lvl="1">
              <a:buFont typeface="Arial" panose="020B0604020202020204" pitchFamily="34" charset="0"/>
              <a:buChar char="•"/>
            </a:pPr>
            <a:r>
              <a:rPr lang="en-US" dirty="0" smtClean="0"/>
              <a:t>single </a:t>
            </a:r>
            <a:r>
              <a:rPr lang="en-US" dirty="0"/>
              <a:t>cases, </a:t>
            </a:r>
            <a:r>
              <a:rPr lang="en-US" dirty="0" smtClean="0"/>
              <a:t>assuming that </a:t>
            </a:r>
            <a:r>
              <a:rPr lang="en-US" dirty="0"/>
              <a:t>a connection between them may also be </a:t>
            </a:r>
            <a:r>
              <a:rPr lang="en-US" dirty="0" smtClean="0"/>
              <a:t>generally valid. </a:t>
            </a:r>
          </a:p>
          <a:p>
            <a:pPr>
              <a:buFont typeface="Arial" panose="020B0604020202020204" pitchFamily="34" charset="0"/>
              <a:buChar char="•"/>
            </a:pPr>
            <a:r>
              <a:rPr lang="en-US" dirty="0" smtClean="0"/>
              <a:t>A </a:t>
            </a:r>
            <a:r>
              <a:rPr lang="en-US" dirty="0"/>
              <a:t>qualitative study typically takes </a:t>
            </a:r>
            <a:r>
              <a:rPr lang="en-US" dirty="0" smtClean="0"/>
              <a:t>an:  </a:t>
            </a:r>
          </a:p>
          <a:p>
            <a:pPr lvl="1">
              <a:buFont typeface="Arial" panose="020B0604020202020204" pitchFamily="34" charset="0"/>
              <a:buChar char="•"/>
            </a:pPr>
            <a:r>
              <a:rPr lang="en-US" dirty="0" smtClean="0"/>
              <a:t>inductive</a:t>
            </a:r>
            <a:r>
              <a:rPr lang="en-US" dirty="0"/>
              <a:t>, open-ended approach, where the </a:t>
            </a:r>
            <a:r>
              <a:rPr lang="en-US" dirty="0" smtClean="0"/>
              <a:t>development of </a:t>
            </a:r>
            <a:r>
              <a:rPr lang="en-US" dirty="0"/>
              <a:t>patterns and categories is an important </a:t>
            </a:r>
            <a:r>
              <a:rPr lang="en-US" dirty="0" smtClean="0"/>
              <a:t>element of </a:t>
            </a:r>
            <a:r>
              <a:rPr lang="en-US" dirty="0"/>
              <a:t>the final results.</a:t>
            </a:r>
          </a:p>
        </p:txBody>
      </p:sp>
    </p:spTree>
    <p:extLst>
      <p:ext uri="{BB962C8B-B14F-4D97-AF65-F5344CB8AC3E}">
        <p14:creationId xmlns:p14="http://schemas.microsoft.com/office/powerpoint/2010/main" val="204275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a:t>
            </a:r>
            <a:r>
              <a:rPr lang="en-US" dirty="0" err="1" smtClean="0"/>
              <a:t>Malterud</a:t>
            </a:r>
            <a:r>
              <a:rPr lang="en-US" dirty="0" smtClean="0"/>
              <a:t> critiques poorness in QR reporting. Most common mishaps?</a:t>
            </a:r>
            <a:endParaRPr lang="en-US" dirty="0"/>
          </a:p>
        </p:txBody>
      </p:sp>
      <p:sp>
        <p:nvSpPr>
          <p:cNvPr id="3" name="Content Placeholder 2"/>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smtClean="0"/>
              <a:t>Omitting theory at all.</a:t>
            </a:r>
          </a:p>
          <a:p>
            <a:pPr>
              <a:buFont typeface="Arial" panose="020B0604020202020204" pitchFamily="34" charset="0"/>
              <a:buChar char="•"/>
            </a:pPr>
            <a:r>
              <a:rPr lang="en-US" dirty="0" smtClean="0"/>
              <a:t>Name dropping: referring to certain QR paradigms but actually work has nothing to do with them.</a:t>
            </a:r>
          </a:p>
          <a:p>
            <a:pPr>
              <a:buFont typeface="Arial" panose="020B0604020202020204" pitchFamily="34" charset="0"/>
              <a:buChar char="•"/>
            </a:pPr>
            <a:r>
              <a:rPr lang="en-US" dirty="0" smtClean="0"/>
              <a:t>Gap between theoretical claims and analytical practice.</a:t>
            </a:r>
            <a:endParaRPr lang="en-US" dirty="0"/>
          </a:p>
        </p:txBody>
      </p:sp>
    </p:spTree>
    <p:extLst>
      <p:ext uri="{BB962C8B-B14F-4D97-AF65-F5344CB8AC3E}">
        <p14:creationId xmlns:p14="http://schemas.microsoft.com/office/powerpoint/2010/main" val="151640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Dangers of too much theory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err="1" smtClean="0"/>
              <a:t>Methodolatry</a:t>
            </a:r>
            <a:r>
              <a:rPr lang="en-US" dirty="0" smtClean="0"/>
              <a:t>: </a:t>
            </a:r>
            <a:endParaRPr lang="en-US" dirty="0"/>
          </a:p>
          <a:p>
            <a:pPr lvl="2">
              <a:buFont typeface="Arial" panose="020B0604020202020204" pitchFamily="34" charset="0"/>
              <a:buChar char="•"/>
            </a:pPr>
            <a:r>
              <a:rPr lang="en-US" dirty="0" smtClean="0"/>
              <a:t>a </a:t>
            </a:r>
            <a:r>
              <a:rPr lang="en-US" dirty="0"/>
              <a:t>combination of method and idolatry, to describe </a:t>
            </a:r>
            <a:r>
              <a:rPr lang="en-US" dirty="0" smtClean="0"/>
              <a:t>a preoccupation </a:t>
            </a:r>
            <a:r>
              <a:rPr lang="en-US" dirty="0"/>
              <a:t>with selecting and defending methods </a:t>
            </a:r>
            <a:r>
              <a:rPr lang="en-US" dirty="0" smtClean="0"/>
              <a:t>to the </a:t>
            </a:r>
            <a:r>
              <a:rPr lang="en-US" dirty="0"/>
              <a:t>exclusion of the actual substance of the story </a:t>
            </a:r>
            <a:r>
              <a:rPr lang="en-US" dirty="0" smtClean="0"/>
              <a:t>being told</a:t>
            </a:r>
            <a:r>
              <a:rPr lang="en-US" dirty="0"/>
              <a:t>. </a:t>
            </a:r>
          </a:p>
          <a:p>
            <a:pPr lvl="2">
              <a:buFont typeface="Arial" panose="020B0604020202020204" pitchFamily="34" charset="0"/>
              <a:buChar char="•"/>
            </a:pPr>
            <a:r>
              <a:rPr lang="en-US" dirty="0" smtClean="0"/>
              <a:t>the </a:t>
            </a:r>
            <a:r>
              <a:rPr lang="en-US" dirty="0"/>
              <a:t>slavish attachment </a:t>
            </a:r>
            <a:r>
              <a:rPr lang="en-US" dirty="0" smtClean="0"/>
              <a:t>and devotion </a:t>
            </a:r>
            <a:r>
              <a:rPr lang="en-US" dirty="0"/>
              <a:t>to method that so often overtakes the </a:t>
            </a:r>
            <a:r>
              <a:rPr lang="en-US" dirty="0" smtClean="0"/>
              <a:t>discourse in </a:t>
            </a:r>
            <a:r>
              <a:rPr lang="en-US" dirty="0"/>
              <a:t>the education and human services field</a:t>
            </a:r>
            <a:r>
              <a:rPr lang="en-US" dirty="0" smtClean="0"/>
              <a:t>.</a:t>
            </a:r>
          </a:p>
          <a:p>
            <a:pPr>
              <a:buFont typeface="Arial" panose="020B0604020202020204" pitchFamily="34" charset="0"/>
              <a:buChar char="•"/>
            </a:pPr>
            <a:r>
              <a:rPr lang="en-US" b="1" u="sng" dirty="0" smtClean="0"/>
              <a:t>Methodological fundamentalism</a:t>
            </a:r>
            <a:r>
              <a:rPr lang="en-US" dirty="0" smtClean="0"/>
              <a:t>:</a:t>
            </a:r>
          </a:p>
          <a:p>
            <a:pPr lvl="2">
              <a:buFont typeface="Arial" panose="020B0604020202020204" pitchFamily="34" charset="0"/>
              <a:buChar char="•"/>
            </a:pPr>
            <a:r>
              <a:rPr lang="en-US" dirty="0" smtClean="0"/>
              <a:t>insistence </a:t>
            </a:r>
            <a:r>
              <a:rPr lang="en-US" dirty="0"/>
              <a:t>that a particular methodology is </a:t>
            </a:r>
            <a:r>
              <a:rPr lang="en-US" dirty="0" smtClean="0"/>
              <a:t>somehow the </a:t>
            </a:r>
            <a:r>
              <a:rPr lang="en-US" dirty="0"/>
              <a:t>‘one true’ qualitative research and </a:t>
            </a:r>
            <a:r>
              <a:rPr lang="en-US" dirty="0" smtClean="0"/>
              <a:t>should never </a:t>
            </a:r>
            <a:r>
              <a:rPr lang="en-US" dirty="0"/>
              <a:t>be changed or combined with elements </a:t>
            </a:r>
            <a:r>
              <a:rPr lang="en-US" dirty="0" smtClean="0"/>
              <a:t>of other methodologies.</a:t>
            </a:r>
            <a:endParaRPr lang="en-US" dirty="0"/>
          </a:p>
        </p:txBody>
      </p:sp>
    </p:spTree>
    <p:extLst>
      <p:ext uri="{BB962C8B-B14F-4D97-AF65-F5344CB8AC3E}">
        <p14:creationId xmlns:p14="http://schemas.microsoft.com/office/powerpoint/2010/main" val="220788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smtClean="0"/>
              <a:t>Reduction becomes a need</a:t>
            </a:r>
            <a:r>
              <a:rPr lang="en-US" dirty="0"/>
              <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Qualitative </a:t>
            </a:r>
            <a:r>
              <a:rPr lang="en-US" dirty="0"/>
              <a:t>studies produce a wealth of data but not all of it is meaningful. Identify and focus in on what is meaningful.</a:t>
            </a:r>
          </a:p>
          <a:p>
            <a:pPr>
              <a:buFont typeface="Arial" panose="020B0604020202020204" pitchFamily="34" charset="0"/>
              <a:buChar char="•"/>
            </a:pPr>
            <a:r>
              <a:rPr lang="en-US" dirty="0" smtClean="0"/>
              <a:t>Transform </a:t>
            </a:r>
            <a:r>
              <a:rPr lang="en-US" dirty="0"/>
              <a:t>the data into a simplified format that can be understood in the context of the research questions</a:t>
            </a:r>
          </a:p>
          <a:p>
            <a:pPr>
              <a:buFont typeface="Arial" panose="020B0604020202020204" pitchFamily="34" charset="0"/>
              <a:buChar char="•"/>
            </a:pPr>
            <a:r>
              <a:rPr lang="en-US" dirty="0" smtClean="0"/>
              <a:t>When </a:t>
            </a:r>
            <a:r>
              <a:rPr lang="en-US" dirty="0"/>
              <a:t>trying to discern what is meaningful data always refer back to the research questions and use them as a framework.</a:t>
            </a:r>
          </a:p>
          <a:p>
            <a:pPr>
              <a:buFont typeface="Arial" panose="020B0604020202020204" pitchFamily="34" charset="0"/>
              <a:buChar char="•"/>
            </a:pPr>
            <a:r>
              <a:rPr lang="en-US" dirty="0" smtClean="0"/>
              <a:t>Hone </a:t>
            </a:r>
            <a:r>
              <a:rPr lang="en-US" dirty="0"/>
              <a:t>in on specific patterns and themes of interest while not focusing on other aspects of the data.</a:t>
            </a:r>
          </a:p>
        </p:txBody>
      </p:sp>
      <p:sp>
        <p:nvSpPr>
          <p:cNvPr id="4" name="Rectangle 3"/>
          <p:cNvSpPr/>
          <p:nvPr/>
        </p:nvSpPr>
        <p:spPr>
          <a:xfrm>
            <a:off x="4368800" y="6324600"/>
            <a:ext cx="4572000" cy="461665"/>
          </a:xfrm>
          <a:prstGeom prst="rect">
            <a:avLst/>
          </a:prstGeom>
        </p:spPr>
        <p:txBody>
          <a:bodyPr>
            <a:spAutoFit/>
          </a:bodyPr>
          <a:lstStyle/>
          <a:p>
            <a:pPr algn="r"/>
            <a:r>
              <a:rPr lang="en-US" sz="1200" b="0" dirty="0" smtClean="0">
                <a:solidFill>
                  <a:srgbClr val="FFFFFF"/>
                </a:solidFill>
                <a:latin typeface="Arial" panose="020B0604020202020204" pitchFamily="34" charset="0"/>
              </a:rPr>
              <a:t>Joan LaFrance.</a:t>
            </a:r>
            <a:r>
              <a:rPr lang="en-US" sz="1200" b="0" dirty="0" smtClean="0">
                <a:solidFill>
                  <a:srgbClr val="000000"/>
                </a:solidFill>
                <a:latin typeface="Arial" panose="020B0604020202020204" pitchFamily="34" charset="0"/>
              </a:rPr>
              <a:t> </a:t>
            </a:r>
            <a:r>
              <a:rPr lang="en-US" sz="1200" b="0" dirty="0">
                <a:solidFill>
                  <a:srgbClr val="FFFFFF"/>
                </a:solidFill>
                <a:latin typeface="Arial" panose="020B0604020202020204" pitchFamily="34" charset="0"/>
              </a:rPr>
              <a:t>Fundamentals of Qualitative </a:t>
            </a:r>
            <a:r>
              <a:rPr lang="en-US" sz="1200" b="0" dirty="0" smtClean="0">
                <a:solidFill>
                  <a:srgbClr val="FFFFFF"/>
                </a:solidFill>
                <a:latin typeface="Arial" panose="020B0604020202020204" pitchFamily="34" charset="0"/>
              </a:rPr>
              <a:t>Research. AIHEC </a:t>
            </a:r>
            <a:r>
              <a:rPr lang="en-US" sz="1200" b="0" dirty="0">
                <a:solidFill>
                  <a:srgbClr val="FFFFFF"/>
                </a:solidFill>
                <a:latin typeface="Arial" panose="020B0604020202020204" pitchFamily="34" charset="0"/>
              </a:rPr>
              <a:t>NARCH </a:t>
            </a:r>
            <a:r>
              <a:rPr lang="en-US" sz="1200" b="0" dirty="0" smtClean="0">
                <a:solidFill>
                  <a:srgbClr val="FFFFFF"/>
                </a:solidFill>
                <a:latin typeface="Arial" panose="020B0604020202020204" pitchFamily="34" charset="0"/>
              </a:rPr>
              <a:t>Meeting Din</a:t>
            </a:r>
            <a:r>
              <a:rPr lang="az-Cyrl-AZ" sz="1200" b="0" dirty="0">
                <a:solidFill>
                  <a:srgbClr val="FFFFFF"/>
                </a:solidFill>
                <a:latin typeface="Arial" panose="020B0604020202020204" pitchFamily="34" charset="0"/>
              </a:rPr>
              <a:t>ѐ</a:t>
            </a:r>
            <a:r>
              <a:rPr lang="en-US" sz="1200" b="0" dirty="0" smtClean="0">
                <a:solidFill>
                  <a:srgbClr val="FFFFFF"/>
                </a:solidFill>
                <a:latin typeface="Arial" panose="020B0604020202020204" pitchFamily="34" charset="0"/>
              </a:rPr>
              <a:t>College. June </a:t>
            </a:r>
            <a:r>
              <a:rPr lang="en-US" sz="1200" b="0" dirty="0">
                <a:solidFill>
                  <a:srgbClr val="FFFFFF"/>
                </a:solidFill>
                <a:latin typeface="Arial" panose="020B0604020202020204" pitchFamily="34" charset="0"/>
              </a:rPr>
              <a:t>25, 2015</a:t>
            </a:r>
            <a:endParaRPr lang="en-US" sz="1200" dirty="0"/>
          </a:p>
        </p:txBody>
      </p:sp>
    </p:spTree>
    <p:extLst>
      <p:ext uri="{BB962C8B-B14F-4D97-AF65-F5344CB8AC3E}">
        <p14:creationId xmlns:p14="http://schemas.microsoft.com/office/powerpoint/2010/main" val="33041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25724</TotalTime>
  <Words>5570</Words>
  <Application>Microsoft Office PowerPoint</Application>
  <PresentationFormat>On-screen Show (4:3)</PresentationFormat>
  <Paragraphs>966</Paragraphs>
  <Slides>87</Slides>
  <Notes>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101" baseType="lpstr">
      <vt:lpstr>Arial Unicode MS</vt:lpstr>
      <vt:lpstr>Batang</vt:lpstr>
      <vt:lpstr>ＭＳ Ｐゴシック</vt:lpstr>
      <vt:lpstr>Arial</vt:lpstr>
      <vt:lpstr>Calibri</vt:lpstr>
      <vt:lpstr>FuturaStd-Book</vt:lpstr>
      <vt:lpstr>Georgia</vt:lpstr>
      <vt:lpstr>Times</vt:lpstr>
      <vt:lpstr>Times New Roman</vt:lpstr>
      <vt:lpstr>TimesNewRomanPSMT</vt:lpstr>
      <vt:lpstr>Trebuchet MS</vt:lpstr>
      <vt:lpstr>Verdana</vt:lpstr>
      <vt:lpstr>2014-Indianapolis</vt:lpstr>
      <vt:lpstr>Photo Editor-foto</vt:lpstr>
      <vt:lpstr>Statistical data analysis and research methods BMI504 Course 22903 – Spring 2017 </vt:lpstr>
      <vt:lpstr>C3. Qualitative research methods: theory and data collection methods </vt:lpstr>
      <vt:lpstr>C3 Assessment</vt:lpstr>
      <vt:lpstr>NEXT WEEK C4. Introduction to data analysis of quantitative and qualitative variables </vt:lpstr>
      <vt:lpstr>Qualitative Research Methods</vt:lpstr>
      <vt:lpstr>Qualitative Research Foundations</vt:lpstr>
      <vt:lpstr>Different types of study design</vt:lpstr>
      <vt:lpstr>Field notes are crucial</vt:lpstr>
      <vt:lpstr>Data Reduction becomes a need </vt:lpstr>
      <vt:lpstr>Qualitative Research Methods</vt:lpstr>
      <vt:lpstr>Types of Data Collection in QRM </vt:lpstr>
      <vt:lpstr>Types of Data Collection in QRM </vt:lpstr>
      <vt:lpstr>Types of Data Collection in QRM </vt:lpstr>
      <vt:lpstr>Types of Data Collection in QRM </vt:lpstr>
      <vt:lpstr>Web surveys, anything more popular?</vt:lpstr>
      <vt:lpstr>Pros and Cons of Surveys</vt:lpstr>
      <vt:lpstr>C5. Surveys and questionnaire construction  Use of EPI-Info  (CDC) </vt:lpstr>
      <vt:lpstr>Types of Data Collection in QRM </vt:lpstr>
      <vt:lpstr>Some interview types</vt:lpstr>
      <vt:lpstr>Some types of questions</vt:lpstr>
      <vt:lpstr>Risks for bias in interviews</vt:lpstr>
      <vt:lpstr>Advantages of interviews</vt:lpstr>
      <vt:lpstr>Disadvantages of interviews</vt:lpstr>
      <vt:lpstr>Types of Data Collection in QRM </vt:lpstr>
      <vt:lpstr>Focus group characteristics</vt:lpstr>
      <vt:lpstr>Non-verbal communication</vt:lpstr>
      <vt:lpstr>Non-verbal communication</vt:lpstr>
      <vt:lpstr>Non-verbal communication</vt:lpstr>
      <vt:lpstr>Non-verbal communication</vt:lpstr>
      <vt:lpstr>Non-verbal communication</vt:lpstr>
      <vt:lpstr>Non-verbal communication</vt:lpstr>
      <vt:lpstr>Focus group characteristics</vt:lpstr>
      <vt:lpstr>Purposes of focus groups (1)</vt:lpstr>
      <vt:lpstr>Purposes of focus groups (2)</vt:lpstr>
      <vt:lpstr>Matrix for Assessing Level of Consensus</vt:lpstr>
      <vt:lpstr>Survey, Interview, or Focus Group?</vt:lpstr>
      <vt:lpstr>Survey, Interview, or Focus Group?</vt:lpstr>
      <vt:lpstr>Survey, Interview, or Focus Group?</vt:lpstr>
      <vt:lpstr>Survey, Interview, or Focus Group?</vt:lpstr>
      <vt:lpstr>Survey, Interview, or Focus Group?</vt:lpstr>
      <vt:lpstr>Survey, Interview, or Focus Group?</vt:lpstr>
      <vt:lpstr>Survey, Interview, or Focus Group?</vt:lpstr>
      <vt:lpstr>Survey, Interview, or Focus Group?</vt:lpstr>
      <vt:lpstr>Survey, Interview, or Focus Group?</vt:lpstr>
      <vt:lpstr>Triangulation</vt:lpstr>
      <vt:lpstr>Triangulation</vt:lpstr>
      <vt:lpstr>Sampling</vt:lpstr>
      <vt:lpstr>Questions (generally) to be avoided</vt:lpstr>
      <vt:lpstr>Types of Data Collection in QRM </vt:lpstr>
      <vt:lpstr>Pros and cons of observations</vt:lpstr>
      <vt:lpstr>Special setup: case studies Pros and cons</vt:lpstr>
      <vt:lpstr>Types of Data Collection in QRM </vt:lpstr>
      <vt:lpstr>Data extraction</vt:lpstr>
      <vt:lpstr>Data extraction: code assignment</vt:lpstr>
      <vt:lpstr>Pros and cons of pre-existing document studies</vt:lpstr>
      <vt:lpstr>Coding tree development and use</vt:lpstr>
      <vt:lpstr>‘Old style’ relationships</vt:lpstr>
      <vt:lpstr>A ‘new style’ approach: a case study</vt:lpstr>
      <vt:lpstr>A closer look</vt:lpstr>
      <vt:lpstr>Step 1: ‘meaning’ of values in data collections</vt:lpstr>
      <vt:lpstr>Step 2 (1): list the entities denoted</vt:lpstr>
      <vt:lpstr>Step 2 (2): provide directly referential descriptions</vt:lpstr>
      <vt:lpstr>Step 3: identify further entities that ontologically must exist for each entity under scrutiny to exist.</vt:lpstr>
      <vt:lpstr>Step 4: classify all entities in terms of realism-based ontologies  </vt:lpstr>
      <vt:lpstr>Step 5: specify relationships between these entities</vt:lpstr>
      <vt:lpstr>Step 6: outline all possible configurations of such entities for the sentence to be true (a one semester course on its own)</vt:lpstr>
      <vt:lpstr>Methodology (2): for each dataset</vt:lpstr>
      <vt:lpstr>The template</vt:lpstr>
      <vt:lpstr>Too difficult ?</vt:lpstr>
      <vt:lpstr>Types of Data Collection in QRM </vt:lpstr>
      <vt:lpstr>Types of Data Collection in QRM </vt:lpstr>
      <vt:lpstr>More on Ethnography</vt:lpstr>
      <vt:lpstr>Kirsti Malterud.  Theory and interpretation in qualitative studies from general practice: Why and how? Scandinavian Journal of Public Health,  2016; 44: 120–129 </vt:lpstr>
      <vt:lpstr>Purpose of discussion</vt:lpstr>
      <vt:lpstr>1. Complete</vt:lpstr>
      <vt:lpstr>2. Explain</vt:lpstr>
      <vt:lpstr>3. Complete</vt:lpstr>
      <vt:lpstr>4. Complete</vt:lpstr>
      <vt:lpstr>5. Discuss</vt:lpstr>
      <vt:lpstr>6. What is the essence of a positivist viewpoint?</vt:lpstr>
      <vt:lpstr>7. Malterud’s view on Positivism and Medicine?</vt:lpstr>
      <vt:lpstr>8. ‘Methodology’ versus ‘methods’</vt:lpstr>
      <vt:lpstr>9. Good news?   Fill in …</vt:lpstr>
      <vt:lpstr>10. Three styles of code-book creation</vt:lpstr>
      <vt:lpstr>11. Deductive or inductive?</vt:lpstr>
      <vt:lpstr>12. Malterud critiques poorness in QR reporting. Most common mishaps?</vt:lpstr>
      <vt:lpstr>13. Dangers of too much theory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1182</cp:revision>
  <dcterms:created xsi:type="dcterms:W3CDTF">1601-01-01T00:00:00Z</dcterms:created>
  <dcterms:modified xsi:type="dcterms:W3CDTF">2017-02-15T17:52:43Z</dcterms:modified>
</cp:coreProperties>
</file>